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jpg" ContentType="image/jpg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4610100" cy="3460750"/>
  <p:notesSz cx="4610100" cy="3460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083" y="324892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89465" y="324496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167268" y="324496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323614" y="3238613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260445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620326" y="3251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531425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607626" y="323861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E1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878593" y="3238613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802393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878593" y="3276714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E1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149573" y="323861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451033" y="326909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4423969" y="324259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4329112" y="3238613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0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083" y="324892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89465" y="324496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167268" y="324496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323614" y="3238613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260445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620326" y="3251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531425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607626" y="323861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E1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878593" y="3238613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802393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878593" y="3276714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E1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149573" y="323861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451033" y="326909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4423969" y="324259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4329112" y="3238613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0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083" y="324892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89465" y="324496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167268" y="324496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323614" y="3238613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260445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620326" y="32513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531425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607626" y="323861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E1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878593" y="3238613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802393" y="32449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878593" y="3276714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E1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149573" y="323861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451033" y="326909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4423969" y="324259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4329112" y="3238613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C3D1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0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182179"/>
            <a:ext cx="4399280" cy="471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395" y="754022"/>
            <a:ext cx="2642870" cy="159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515478" y="3347568"/>
            <a:ext cx="693419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5.png"/><Relationship Id="rId10" Type="http://schemas.openxmlformats.org/officeDocument/2006/relationships/slide" Target="slide4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6.png"/><Relationship Id="rId10" Type="http://schemas.openxmlformats.org/officeDocument/2006/relationships/slide" Target="slide44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slide" Target="slide4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7.png"/><Relationship Id="rId10" Type="http://schemas.openxmlformats.org/officeDocument/2006/relationships/slide" Target="slide4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slide" Target="slide4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8.png"/><Relationship Id="rId10" Type="http://schemas.openxmlformats.org/officeDocument/2006/relationships/slide" Target="slide4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9.png"/><Relationship Id="rId10" Type="http://schemas.openxmlformats.org/officeDocument/2006/relationships/slide" Target="slide4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10.png"/><Relationship Id="rId10" Type="http://schemas.openxmlformats.org/officeDocument/2006/relationships/slide" Target="slide4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slide" Target="slide4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1.png"/><Relationship Id="rId11" Type="http://schemas.openxmlformats.org/officeDocument/2006/relationships/slide" Target="slide4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1.png"/><Relationship Id="rId11" Type="http://schemas.openxmlformats.org/officeDocument/2006/relationships/slide" Target="slide44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slide" Target="slide4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slide" Target="slide44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2.jpg"/><Relationship Id="rId11" Type="http://schemas.openxmlformats.org/officeDocument/2006/relationships/slide" Target="slide4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3.png"/><Relationship Id="rId11" Type="http://schemas.openxmlformats.org/officeDocument/2006/relationships/slide" Target="slide4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4.png"/><Relationship Id="rId11" Type="http://schemas.openxmlformats.org/officeDocument/2006/relationships/slide" Target="slide44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5.png"/><Relationship Id="rId11" Type="http://schemas.openxmlformats.org/officeDocument/2006/relationships/slide" Target="slide4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6.png"/><Relationship Id="rId11" Type="http://schemas.openxmlformats.org/officeDocument/2006/relationships/slide" Target="slide44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7.png"/><Relationship Id="rId11" Type="http://schemas.openxmlformats.org/officeDocument/2006/relationships/slide" Target="slide4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8.png"/><Relationship Id="rId11" Type="http://schemas.openxmlformats.org/officeDocument/2006/relationships/slide" Target="slide4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slide" Target="slide4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19.png"/><Relationship Id="rId11" Type="http://schemas.openxmlformats.org/officeDocument/2006/relationships/slide" Target="slide44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20.png"/><Relationship Id="rId11" Type="http://schemas.openxmlformats.org/officeDocument/2006/relationships/slide" Target="slide44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21.png"/><Relationship Id="rId11" Type="http://schemas.openxmlformats.org/officeDocument/2006/relationships/slide" Target="slide44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22.png"/><Relationship Id="rId11" Type="http://schemas.openxmlformats.org/officeDocument/2006/relationships/slide" Target="slide44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23.png"/><Relationship Id="rId11" Type="http://schemas.openxmlformats.org/officeDocument/2006/relationships/slide" Target="slide4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24.png"/><Relationship Id="rId11" Type="http://schemas.openxmlformats.org/officeDocument/2006/relationships/slide" Target="slide44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image" Target="../media/image25.png"/><Relationship Id="rId11" Type="http://schemas.openxmlformats.org/officeDocument/2006/relationships/slide" Target="slide44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slide" Target="slide44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" Target="slide23.xml"/><Relationship Id="rId8" Type="http://schemas.openxmlformats.org/officeDocument/2006/relationships/slide" Target="slide24.xml"/><Relationship Id="rId9" Type="http://schemas.openxmlformats.org/officeDocument/2006/relationships/slide" Target="slide36.xml"/><Relationship Id="rId10" Type="http://schemas.openxmlformats.org/officeDocument/2006/relationships/slide" Target="slide44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0.xml"/><Relationship Id="rId6" Type="http://schemas.openxmlformats.org/officeDocument/2006/relationships/slide" Target="slide42.xml"/><Relationship Id="rId7" Type="http://schemas.openxmlformats.org/officeDocument/2006/relationships/slide" Target="slide4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slide" Target="slide4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0.xml"/><Relationship Id="rId6" Type="http://schemas.openxmlformats.org/officeDocument/2006/relationships/slide" Target="slide42.xml"/><Relationship Id="rId7" Type="http://schemas.openxmlformats.org/officeDocument/2006/relationships/image" Target="../media/image26.png"/><Relationship Id="rId8" Type="http://schemas.openxmlformats.org/officeDocument/2006/relationships/slide" Target="slide44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0.xml"/><Relationship Id="rId6" Type="http://schemas.openxmlformats.org/officeDocument/2006/relationships/slide" Target="slide42.xml"/><Relationship Id="rId7" Type="http://schemas.openxmlformats.org/officeDocument/2006/relationships/image" Target="../media/image27.png"/><Relationship Id="rId8" Type="http://schemas.openxmlformats.org/officeDocument/2006/relationships/slide" Target="slide44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0.xml"/><Relationship Id="rId6" Type="http://schemas.openxmlformats.org/officeDocument/2006/relationships/slide" Target="slide42.xml"/><Relationship Id="rId7" Type="http://schemas.openxmlformats.org/officeDocument/2006/relationships/slide" Target="slide44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0.xml"/><Relationship Id="rId6" Type="http://schemas.openxmlformats.org/officeDocument/2006/relationships/slide" Target="slide42.xml"/><Relationship Id="rId7" Type="http://schemas.openxmlformats.org/officeDocument/2006/relationships/image" Target="../media/image28.png"/><Relationship Id="rId8" Type="http://schemas.openxmlformats.org/officeDocument/2006/relationships/slide" Target="slide44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0.xml"/><Relationship Id="rId6" Type="http://schemas.openxmlformats.org/officeDocument/2006/relationships/slide" Target="slide42.xml"/><Relationship Id="rId7" Type="http://schemas.openxmlformats.org/officeDocument/2006/relationships/slide" Target="slide4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slide" Target="slide4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1.png"/><Relationship Id="rId10" Type="http://schemas.openxmlformats.org/officeDocument/2006/relationships/slide" Target="slide4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2.png"/><Relationship Id="rId10" Type="http://schemas.openxmlformats.org/officeDocument/2006/relationships/slide" Target="slide4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3.png"/><Relationship Id="rId10" Type="http://schemas.openxmlformats.org/officeDocument/2006/relationships/slide" Target="slide4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18.xml"/><Relationship Id="rId4" Type="http://schemas.openxmlformats.org/officeDocument/2006/relationships/slide" Target="slide39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9" Type="http://schemas.openxmlformats.org/officeDocument/2006/relationships/image" Target="../media/image4.png"/><Relationship Id="rId10" Type="http://schemas.openxmlformats.org/officeDocument/2006/relationships/slide" Target="slide4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59994" y="809459"/>
            <a:ext cx="3888104" cy="572770"/>
          </a:xfrm>
          <a:prstGeom prst="rect">
            <a:avLst/>
          </a:prstGeom>
          <a:solidFill>
            <a:srgbClr val="6A8C8E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Tree</a:t>
            </a:r>
            <a:r>
              <a:rPr dirty="0" sz="14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Synthesis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100" spc="-2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11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FFFFFF"/>
                </a:solidFill>
                <a:latin typeface="Tahoma"/>
                <a:cs typeface="Tahoma"/>
              </a:rPr>
              <a:t>Synchronize</a:t>
            </a:r>
            <a:r>
              <a:rPr dirty="0" sz="11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11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FFFFFF"/>
                </a:solidFill>
                <a:latin typeface="Tahoma"/>
                <a:cs typeface="Tahoma"/>
              </a:rPr>
              <a:t>own</a:t>
            </a:r>
            <a:r>
              <a:rPr dirty="0" sz="11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ahoma"/>
                <a:cs typeface="Tahoma"/>
              </a:rPr>
              <a:t>chip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06817" y="1579421"/>
            <a:ext cx="1795145" cy="92836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latin typeface="Tahoma"/>
                <a:cs typeface="Tahoma"/>
              </a:rPr>
              <a:t>Ahmed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Abdelazeem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50">
              <a:latin typeface="Tahoma"/>
              <a:cs typeface="Tahoma"/>
            </a:endParaRPr>
          </a:p>
          <a:p>
            <a:pPr algn="ctr" marL="412115" marR="369570">
              <a:lnSpc>
                <a:spcPts val="950"/>
              </a:lnSpc>
            </a:pPr>
            <a:r>
              <a:rPr dirty="0" sz="800">
                <a:latin typeface="Arial"/>
                <a:cs typeface="Arial"/>
              </a:rPr>
              <a:t>Faculty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Engineering</a:t>
            </a:r>
            <a:r>
              <a:rPr dirty="0" sz="800" spc="-10">
                <a:latin typeface="Arial"/>
                <a:cs typeface="Arial"/>
              </a:rPr>
              <a:t> Zagazig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University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100">
                <a:latin typeface="Tahoma"/>
                <a:cs typeface="Tahoma"/>
              </a:rPr>
              <a:t>RTL2GDSII</a:t>
            </a:r>
            <a:r>
              <a:rPr dirty="0" sz="1100" spc="-7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Flow,</a:t>
            </a:r>
            <a:r>
              <a:rPr dirty="0" sz="1100" spc="-7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March</a:t>
            </a:r>
            <a:r>
              <a:rPr dirty="0" sz="1100" spc="-7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2022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7" name="object 7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3" name="object 3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300" y="-43988"/>
            <a:ext cx="3258820" cy="47053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495425">
              <a:lnSpc>
                <a:spcPct val="100000"/>
              </a:lnSpc>
              <a:spcBef>
                <a:spcPts val="409"/>
              </a:spcBef>
              <a:tabLst>
                <a:tab pos="2316480" algn="l"/>
              </a:tabLst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Tree</a:t>
            </a:r>
            <a:r>
              <a:rPr dirty="0" sz="14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Synthesis</a:t>
            </a:r>
            <a:r>
              <a:rPr dirty="0" sz="14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(CTS)</a:t>
            </a:r>
            <a:r>
              <a:rPr dirty="0" sz="14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(2/2)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769502"/>
            <a:ext cx="3888177" cy="2195794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17760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Clock</a:t>
            </a:r>
            <a:r>
              <a:rPr dirty="0" spc="-55"/>
              <a:t> </a:t>
            </a:r>
            <a:r>
              <a:rPr dirty="0" spc="-35"/>
              <a:t>Tree:</a:t>
            </a:r>
            <a:r>
              <a:rPr dirty="0" spc="75"/>
              <a:t> </a:t>
            </a:r>
            <a:r>
              <a:rPr dirty="0" spc="-45"/>
              <a:t>General</a:t>
            </a:r>
            <a:r>
              <a:rPr dirty="0" spc="-55"/>
              <a:t> </a:t>
            </a:r>
            <a:r>
              <a:rPr dirty="0" spc="-35"/>
              <a:t>Concepts:</a:t>
            </a:r>
            <a:r>
              <a:rPr dirty="0" spc="75"/>
              <a:t> </a:t>
            </a:r>
            <a:r>
              <a:rPr dirty="0"/>
              <a:t>Clock</a:t>
            </a:r>
            <a:r>
              <a:rPr dirty="0" spc="-55"/>
              <a:t> </a:t>
            </a:r>
            <a:r>
              <a:rPr dirty="0" spc="-10"/>
              <a:t>Distribution</a:t>
            </a:r>
            <a:r>
              <a:rPr dirty="0" spc="-55"/>
              <a:t> </a:t>
            </a:r>
            <a:r>
              <a:rPr dirty="0" spc="-10"/>
              <a:t>Network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869405"/>
            <a:ext cx="3887981" cy="194608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7" name="object 7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17760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13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4608004" y="0"/>
                </a:moveTo>
                <a:lnTo>
                  <a:pt x="0" y="0"/>
                </a:lnTo>
                <a:lnTo>
                  <a:pt x="0" y="577862"/>
                </a:lnTo>
                <a:lnTo>
                  <a:pt x="4608004" y="577862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dirty="0"/>
              <a:t>Clock</a:t>
            </a:r>
            <a:r>
              <a:rPr dirty="0" spc="-55"/>
              <a:t> </a:t>
            </a:r>
            <a:r>
              <a:rPr dirty="0" spc="-35"/>
              <a:t>Tree:</a:t>
            </a:r>
            <a:r>
              <a:rPr dirty="0" spc="70"/>
              <a:t> </a:t>
            </a:r>
            <a:r>
              <a:rPr dirty="0" spc="-45"/>
              <a:t>General</a:t>
            </a:r>
            <a:r>
              <a:rPr dirty="0" spc="-55"/>
              <a:t> </a:t>
            </a:r>
            <a:r>
              <a:rPr dirty="0" spc="-35"/>
              <a:t>Concepts:</a:t>
            </a:r>
            <a:r>
              <a:rPr dirty="0" spc="75"/>
              <a:t> </a:t>
            </a:r>
            <a:r>
              <a:rPr dirty="0"/>
              <a:t>Clock</a:t>
            </a:r>
            <a:r>
              <a:rPr dirty="0" spc="-55"/>
              <a:t> </a:t>
            </a:r>
            <a:r>
              <a:rPr dirty="0" spc="-40"/>
              <a:t>Tree</a:t>
            </a:r>
            <a:r>
              <a:rPr dirty="0" spc="-55"/>
              <a:t> </a:t>
            </a:r>
            <a:r>
              <a:rPr dirty="0" spc="-10"/>
              <a:t>Goal</a:t>
            </a:r>
            <a:r>
              <a:rPr dirty="0" spc="-50"/>
              <a:t> </a:t>
            </a:r>
            <a:r>
              <a:rPr dirty="0" spc="-25"/>
              <a:t>and </a:t>
            </a:r>
            <a:r>
              <a:rPr dirty="0" spc="-10"/>
              <a:t>Metrics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06247" y="139141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88682" y="157388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06247" y="175834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88682" y="194081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88682" y="209264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88682" y="224447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88682" y="239629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24395" y="1276654"/>
            <a:ext cx="1252855" cy="121412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spc="-20" b="1">
                <a:solidFill>
                  <a:srgbClr val="FF0000"/>
                </a:solidFill>
                <a:latin typeface="Gill Sans MT"/>
                <a:cs typeface="Gill Sans MT"/>
              </a:rPr>
              <a:t>Goal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latin typeface="Tahoma"/>
                <a:cs typeface="Tahoma"/>
              </a:rPr>
              <a:t>Basic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connectivity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100" spc="-10" b="1">
                <a:solidFill>
                  <a:srgbClr val="FF0000"/>
                </a:solidFill>
                <a:latin typeface="Gill Sans MT"/>
                <a:cs typeface="Gill Sans MT"/>
              </a:rPr>
              <a:t>Metrics</a:t>
            </a:r>
            <a:endParaRPr sz="1100">
              <a:latin typeface="Gill Sans MT"/>
              <a:cs typeface="Gill Sans MT"/>
            </a:endParaRPr>
          </a:p>
          <a:p>
            <a:pPr marL="289560" marR="635635">
              <a:lnSpc>
                <a:spcPct val="100000"/>
              </a:lnSpc>
              <a:spcBef>
                <a:spcPts val="175"/>
              </a:spcBef>
            </a:pPr>
            <a:r>
              <a:rPr dirty="0" sz="1000" spc="-20">
                <a:latin typeface="Tahoma"/>
                <a:cs typeface="Tahoma"/>
              </a:rPr>
              <a:t>Skew </a:t>
            </a:r>
            <a:r>
              <a:rPr dirty="0" sz="1000" spc="-55">
                <a:latin typeface="Tahoma"/>
                <a:cs typeface="Tahoma"/>
              </a:rPr>
              <a:t>Power </a:t>
            </a:r>
            <a:r>
              <a:rPr dirty="0" sz="1000" spc="-20">
                <a:latin typeface="Tahoma"/>
                <a:cs typeface="Tahoma"/>
              </a:rPr>
              <a:t>Area</a:t>
            </a:r>
            <a:endParaRPr sz="1000">
              <a:latin typeface="Tahoma"/>
              <a:cs typeface="Tahoma"/>
            </a:endParaRPr>
          </a:p>
          <a:p>
            <a:pPr marL="289560">
              <a:lnSpc>
                <a:spcPts val="1185"/>
              </a:lnSpc>
            </a:pPr>
            <a:r>
              <a:rPr dirty="0" sz="1000" spc="-20">
                <a:latin typeface="Tahoma"/>
                <a:cs typeface="Tahoma"/>
              </a:rPr>
              <a:t>Slew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rates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4" name="object 14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17760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13"/>
            <a:ext cx="4608195" cy="578485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4608004" y="0"/>
                </a:moveTo>
                <a:lnTo>
                  <a:pt x="0" y="0"/>
                </a:lnTo>
                <a:lnTo>
                  <a:pt x="0" y="577862"/>
                </a:lnTo>
                <a:lnTo>
                  <a:pt x="4608004" y="577862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dirty="0"/>
              <a:t>Clock</a:t>
            </a:r>
            <a:r>
              <a:rPr dirty="0" spc="-65"/>
              <a:t> </a:t>
            </a:r>
            <a:r>
              <a:rPr dirty="0" spc="-35"/>
              <a:t>Tree:</a:t>
            </a:r>
            <a:r>
              <a:rPr dirty="0" spc="60"/>
              <a:t> </a:t>
            </a:r>
            <a:r>
              <a:rPr dirty="0" spc="-45"/>
              <a:t>General</a:t>
            </a:r>
            <a:r>
              <a:rPr dirty="0" spc="-65"/>
              <a:t> </a:t>
            </a:r>
            <a:r>
              <a:rPr dirty="0" spc="-35"/>
              <a:t>Concepts:</a:t>
            </a:r>
            <a:r>
              <a:rPr dirty="0" spc="60"/>
              <a:t> </a:t>
            </a:r>
            <a:r>
              <a:rPr dirty="0"/>
              <a:t>Clock</a:t>
            </a:r>
            <a:r>
              <a:rPr dirty="0" spc="-65"/>
              <a:t> </a:t>
            </a:r>
            <a:r>
              <a:rPr dirty="0" spc="-40"/>
              <a:t>Skew:</a:t>
            </a:r>
            <a:r>
              <a:rPr dirty="0" spc="60"/>
              <a:t> </a:t>
            </a:r>
            <a:r>
              <a:rPr dirty="0" spc="-10"/>
              <a:t>Definition, </a:t>
            </a:r>
            <a:r>
              <a:rPr dirty="0" spc="-55"/>
              <a:t>Causes</a:t>
            </a:r>
            <a:r>
              <a:rPr dirty="0" spc="-40"/>
              <a:t> </a:t>
            </a:r>
            <a:r>
              <a:rPr dirty="0" spc="-35"/>
              <a:t>and </a:t>
            </a:r>
            <a:r>
              <a:rPr dirty="0" spc="-10"/>
              <a:t>Effects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1225323"/>
            <a:ext cx="3887967" cy="139787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7" name="object 7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955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37414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Skew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Types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6247" y="109815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88682" y="128062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88682" y="143245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06247" y="161691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88682" y="179938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88682" y="195121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06247" y="228749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88682" y="246997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24395" y="983398"/>
            <a:ext cx="3636645" cy="158115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spc="-10" b="1">
                <a:solidFill>
                  <a:srgbClr val="FF0000"/>
                </a:solidFill>
                <a:latin typeface="Gill Sans MT"/>
                <a:cs typeface="Gill Sans MT"/>
              </a:rPr>
              <a:t>Global</a:t>
            </a:r>
            <a:endParaRPr sz="1100">
              <a:latin typeface="Gill Sans MT"/>
              <a:cs typeface="Gill Sans MT"/>
            </a:endParaRPr>
          </a:p>
          <a:p>
            <a:pPr marL="289560" marR="1350010">
              <a:lnSpc>
                <a:spcPct val="100000"/>
              </a:lnSpc>
              <a:spcBef>
                <a:spcPts val="175"/>
              </a:spcBef>
            </a:pPr>
            <a:r>
              <a:rPr dirty="0" sz="1000" spc="-20">
                <a:latin typeface="Tahoma"/>
                <a:cs typeface="Tahoma"/>
              </a:rPr>
              <a:t>Global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skew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is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recommended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-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fastest </a:t>
            </a:r>
            <a:r>
              <a:rPr dirty="0" sz="1000" spc="-40">
                <a:latin typeface="Tahoma"/>
                <a:cs typeface="Tahoma"/>
              </a:rPr>
              <a:t>may</a:t>
            </a:r>
            <a:r>
              <a:rPr dirty="0" sz="1000" spc="-20">
                <a:latin typeface="Tahoma"/>
                <a:cs typeface="Tahoma"/>
              </a:rPr>
              <a:t> add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unnecessary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buffers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 spc="-10" b="1">
                <a:solidFill>
                  <a:srgbClr val="FF0000"/>
                </a:solidFill>
                <a:latin typeface="Gill Sans MT"/>
                <a:cs typeface="Gill Sans MT"/>
              </a:rPr>
              <a:t>Local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ts val="1200"/>
              </a:lnSpc>
              <a:spcBef>
                <a:spcPts val="175"/>
              </a:spcBef>
            </a:pPr>
            <a:r>
              <a:rPr dirty="0" sz="1000" spc="-25">
                <a:latin typeface="Tahoma"/>
                <a:cs typeface="Tahoma"/>
              </a:rPr>
              <a:t>Longer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runtime</a:t>
            </a:r>
            <a:endParaRPr sz="1000">
              <a:latin typeface="Tahoma"/>
              <a:cs typeface="Tahoma"/>
            </a:endParaRPr>
          </a:p>
          <a:p>
            <a:pPr marL="289560" marR="5080">
              <a:lnSpc>
                <a:spcPts val="1200"/>
              </a:lnSpc>
              <a:spcBef>
                <a:spcPts val="40"/>
              </a:spcBef>
            </a:pPr>
            <a:r>
              <a:rPr dirty="0" sz="1000" spc="-20">
                <a:latin typeface="Tahoma"/>
                <a:cs typeface="Tahoma"/>
              </a:rPr>
              <a:t>Possibly </a:t>
            </a:r>
            <a:r>
              <a:rPr dirty="0" sz="1000" spc="-60">
                <a:latin typeface="Tahoma"/>
                <a:cs typeface="Tahoma"/>
              </a:rPr>
              <a:t>fewer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buffers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95">
                <a:latin typeface="Tahoma"/>
                <a:cs typeface="Tahoma"/>
              </a:rPr>
              <a:t>”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Only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related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FFs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are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balanced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for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skew </a:t>
            </a:r>
            <a:r>
              <a:rPr dirty="0" sz="1000" spc="45">
                <a:latin typeface="Tahoma"/>
                <a:cs typeface="Tahoma"/>
              </a:rPr>
              <a:t>”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100" spc="-10" b="1">
                <a:solidFill>
                  <a:srgbClr val="FF0000"/>
                </a:solidFill>
                <a:latin typeface="Gill Sans MT"/>
                <a:cs typeface="Gill Sans MT"/>
              </a:rPr>
              <a:t>Useful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ct val="100000"/>
              </a:lnSpc>
              <a:spcBef>
                <a:spcPts val="175"/>
              </a:spcBef>
            </a:pPr>
            <a:r>
              <a:rPr dirty="0" sz="1000" spc="-30">
                <a:latin typeface="Tahoma"/>
                <a:cs typeface="Tahoma"/>
              </a:rPr>
              <a:t>Used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fix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small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violations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where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local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or</a:t>
            </a:r>
            <a:r>
              <a:rPr dirty="0" sz="1000" spc="-25">
                <a:latin typeface="Tahoma"/>
                <a:cs typeface="Tahoma"/>
              </a:rPr>
              <a:t> global </a:t>
            </a:r>
            <a:r>
              <a:rPr dirty="0" sz="1000" spc="-10">
                <a:latin typeface="Tahoma"/>
                <a:cs typeface="Tahoma"/>
              </a:rPr>
              <a:t>failed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7" name="object 17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955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227457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Skew:</a:t>
            </a:r>
            <a:r>
              <a:rPr dirty="0" sz="14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Fastest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Runtime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883921"/>
            <a:ext cx="3887981" cy="190981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9" name="object 9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3" name="object 3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300" y="-43988"/>
            <a:ext cx="3313429" cy="47053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495425">
              <a:lnSpc>
                <a:spcPct val="100000"/>
              </a:lnSpc>
              <a:spcBef>
                <a:spcPts val="409"/>
              </a:spcBef>
              <a:tabLst>
                <a:tab pos="2316480" algn="l"/>
              </a:tabLst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Skew:</a:t>
            </a:r>
            <a:r>
              <a:rPr dirty="0" sz="1400" spc="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Targeted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Synthesis,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 Slower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901777"/>
            <a:ext cx="3887981" cy="186517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955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92329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Useful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Skew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854901"/>
            <a:ext cx="3887981" cy="198235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9" name="object 9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35509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Contents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41236" y="12141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41236" y="174042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41236" y="22666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60159" y="1166963"/>
            <a:ext cx="1617345" cy="1244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 spc="-10">
                <a:solidFill>
                  <a:srgbClr val="E1E8E8"/>
                </a:solidFill>
                <a:latin typeface="Tahoma"/>
                <a:cs typeface="Tahoma"/>
                <a:hlinkClick r:id="rId2" action="ppaction://hlinksldjump"/>
              </a:rPr>
              <a:t>Introduction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lain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ahoma"/>
              <a:buAutoNum type="arabicPlain"/>
            </a:pPr>
            <a:endParaRPr sz="1200">
              <a:latin typeface="Tahoma"/>
              <a:cs typeface="Tahoma"/>
            </a:endParaRPr>
          </a:p>
          <a:p>
            <a:pPr marL="184150" indent="-172085">
              <a:lnSpc>
                <a:spcPct val="100000"/>
              </a:lnSpc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Clock</a:t>
            </a:r>
            <a:r>
              <a:rPr dirty="0" sz="1100" spc="-15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45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Tree</a:t>
            </a:r>
            <a:r>
              <a:rPr dirty="0" sz="1100" spc="-15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10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Synthesis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lain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ahoma"/>
              <a:buAutoNum type="arabicPlain"/>
            </a:pPr>
            <a:endParaRPr sz="1200">
              <a:latin typeface="Tahoma"/>
              <a:cs typeface="Tahoma"/>
            </a:endParaRPr>
          </a:p>
          <a:p>
            <a:pPr marL="184150" indent="-172085">
              <a:lnSpc>
                <a:spcPct val="100000"/>
              </a:lnSpc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Clock</a:t>
            </a:r>
            <a:r>
              <a:rPr dirty="0" sz="1100" spc="-15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45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Tree</a:t>
            </a:r>
            <a:r>
              <a:rPr dirty="0" sz="1100" spc="-15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10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Optimization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2" name="object 12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5722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Tree</a:t>
            </a:r>
            <a:r>
              <a:rPr dirty="0" sz="14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Synthesis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1066152"/>
            <a:ext cx="3887992" cy="145417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9" name="object 9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4" name="object 4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5300" y="182179"/>
            <a:ext cx="135509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Contents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41236" y="12141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41236" y="174042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41236" y="22666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60159" y="1166963"/>
            <a:ext cx="1617345" cy="1244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 spc="-10">
                <a:solidFill>
                  <a:srgbClr val="6A8C8E"/>
                </a:solidFill>
                <a:latin typeface="Tahoma"/>
                <a:cs typeface="Tahoma"/>
                <a:hlinkClick r:id="rId2" action="ppaction://hlinksldjump"/>
              </a:rPr>
              <a:t>Introduction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lain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ahoma"/>
              <a:buAutoNum type="arabicPlain"/>
            </a:pPr>
            <a:endParaRPr sz="1200">
              <a:latin typeface="Tahoma"/>
              <a:cs typeface="Tahoma"/>
            </a:endParaRPr>
          </a:p>
          <a:p>
            <a:pPr marL="184150" indent="-172085">
              <a:lnSpc>
                <a:spcPct val="100000"/>
              </a:lnSpc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Clock</a:t>
            </a:r>
            <a:r>
              <a:rPr dirty="0" sz="1100" spc="-15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45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Tree</a:t>
            </a:r>
            <a:r>
              <a:rPr dirty="0" sz="1100" spc="-15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10">
                <a:solidFill>
                  <a:srgbClr val="6A8C8E"/>
                </a:solidFill>
                <a:latin typeface="Tahoma"/>
                <a:cs typeface="Tahoma"/>
                <a:hlinkClick r:id="rId3" action="ppaction://hlinksldjump"/>
              </a:rPr>
              <a:t>Synthesis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lain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ahoma"/>
              <a:buAutoNum type="arabicPlain"/>
            </a:pPr>
            <a:endParaRPr sz="1200">
              <a:latin typeface="Tahoma"/>
              <a:cs typeface="Tahoma"/>
            </a:endParaRPr>
          </a:p>
          <a:p>
            <a:pPr marL="184150" indent="-172085">
              <a:lnSpc>
                <a:spcPct val="100000"/>
              </a:lnSpc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Clock</a:t>
            </a:r>
            <a:r>
              <a:rPr dirty="0" sz="1100" spc="-15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45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Tree</a:t>
            </a:r>
            <a:r>
              <a:rPr dirty="0" sz="1100" spc="-15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10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Optimization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2" name="object 12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5722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Tree</a:t>
            </a:r>
            <a:r>
              <a:rPr dirty="0" sz="14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Synthesis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1066152"/>
            <a:ext cx="3887992" cy="145417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9" name="object 9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20808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300" y="182179"/>
            <a:ext cx="259842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5"/>
              <a:t>Understand</a:t>
            </a:r>
            <a:r>
              <a:rPr dirty="0" spc="-40"/>
              <a:t> </a:t>
            </a:r>
            <a:r>
              <a:rPr dirty="0" spc="-10"/>
              <a:t>Your</a:t>
            </a:r>
            <a:r>
              <a:rPr dirty="0" spc="-35"/>
              <a:t> </a:t>
            </a:r>
            <a:r>
              <a:rPr dirty="0"/>
              <a:t>Clock</a:t>
            </a:r>
            <a:r>
              <a:rPr dirty="0" spc="-35"/>
              <a:t> </a:t>
            </a:r>
            <a:r>
              <a:rPr dirty="0" spc="-40"/>
              <a:t>Tree</a:t>
            </a:r>
            <a:r>
              <a:rPr dirty="0" spc="-35"/>
              <a:t> </a:t>
            </a:r>
            <a:r>
              <a:rPr dirty="0" spc="-10"/>
              <a:t>Goals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06247" y="86037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88682" y="104283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88682" y="119466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06247" y="137911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88682" y="156159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88682" y="171342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06247" y="206994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06247" y="225973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88682" y="244221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24395" y="745630"/>
            <a:ext cx="3594100" cy="21755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spc="-10" b="1">
                <a:latin typeface="Gill Sans MT"/>
                <a:cs typeface="Gill Sans MT"/>
              </a:rPr>
              <a:t>Skew</a:t>
            </a:r>
            <a:r>
              <a:rPr dirty="0" sz="1100" spc="-50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Goal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ts val="1200"/>
              </a:lnSpc>
              <a:spcBef>
                <a:spcPts val="17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What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the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skew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requirements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for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your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design?</a:t>
            </a:r>
            <a:endParaRPr sz="1000">
              <a:latin typeface="Tahoma"/>
              <a:cs typeface="Tahoma"/>
            </a:endParaRPr>
          </a:p>
          <a:p>
            <a:pPr marL="289560">
              <a:lnSpc>
                <a:spcPts val="12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there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different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skew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targets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for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small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large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clocks?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100" spc="-30" b="1">
                <a:latin typeface="Gill Sans MT"/>
                <a:cs typeface="Gill Sans MT"/>
              </a:rPr>
              <a:t>Insertion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Delay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Goal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ts val="1200"/>
              </a:lnSpc>
              <a:spcBef>
                <a:spcPts val="17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What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the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insertion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delay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specs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for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your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block?</a:t>
            </a:r>
            <a:endParaRPr sz="1000">
              <a:latin typeface="Tahoma"/>
              <a:cs typeface="Tahoma"/>
            </a:endParaRPr>
          </a:p>
          <a:p>
            <a:pPr marL="289560" marR="5080">
              <a:lnSpc>
                <a:spcPts val="1200"/>
              </a:lnSpc>
              <a:spcBef>
                <a:spcPts val="40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What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reasonable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target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based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on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size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floorplan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of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your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block/chip?</a:t>
            </a:r>
            <a:endParaRPr sz="1000">
              <a:latin typeface="Tahoma"/>
              <a:cs typeface="Tahoma"/>
            </a:endParaRPr>
          </a:p>
          <a:p>
            <a:pPr marL="12700" marR="1028065">
              <a:lnSpc>
                <a:spcPct val="113199"/>
              </a:lnSpc>
              <a:spcBef>
                <a:spcPts val="135"/>
              </a:spcBef>
            </a:pPr>
            <a:r>
              <a:rPr dirty="0" sz="1100" spc="-20" b="1">
                <a:latin typeface="Gill Sans MT"/>
                <a:cs typeface="Gill Sans MT"/>
              </a:rPr>
              <a:t>Nondefault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rules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to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35" b="1">
                <a:latin typeface="Gill Sans MT"/>
                <a:cs typeface="Gill Sans MT"/>
              </a:rPr>
              <a:t>prevent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SI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50" b="1">
                <a:latin typeface="Gill Sans MT"/>
                <a:cs typeface="Gill Sans MT"/>
              </a:rPr>
              <a:t>problems </a:t>
            </a:r>
            <a:r>
              <a:rPr dirty="0" sz="1100" b="1">
                <a:latin typeface="Gill Sans MT"/>
                <a:cs typeface="Gill Sans MT"/>
              </a:rPr>
              <a:t>DRC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Requirements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signal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net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DRCs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different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from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clock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net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DRCs?</a:t>
            </a:r>
            <a:endParaRPr sz="1000">
              <a:latin typeface="Tahoma"/>
              <a:cs typeface="Tahoma"/>
            </a:endParaRPr>
          </a:p>
          <a:p>
            <a:pPr marL="12700" marR="162560">
              <a:lnSpc>
                <a:spcPct val="102600"/>
              </a:lnSpc>
              <a:spcBef>
                <a:spcPts val="320"/>
              </a:spcBef>
            </a:pPr>
            <a:r>
              <a:rPr dirty="0" sz="1100" b="1">
                <a:latin typeface="Gill Sans MT"/>
                <a:cs typeface="Gill Sans MT"/>
              </a:rPr>
              <a:t>Find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out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the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50" b="1">
                <a:latin typeface="Gill Sans MT"/>
                <a:cs typeface="Gill Sans MT"/>
              </a:rPr>
              <a:t>order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of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significance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spc="-30" b="1">
                <a:latin typeface="Gill Sans MT"/>
                <a:cs typeface="Gill Sans MT"/>
              </a:rPr>
              <a:t>or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40" b="1">
                <a:latin typeface="Gill Sans MT"/>
                <a:cs typeface="Gill Sans MT"/>
              </a:rPr>
              <a:t>importance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of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all </a:t>
            </a:r>
            <a:r>
              <a:rPr dirty="0" sz="1100" b="1">
                <a:latin typeface="Gill Sans MT"/>
                <a:cs typeface="Gill Sans MT"/>
              </a:rPr>
              <a:t>the clocks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in the </a:t>
            </a:r>
            <a:r>
              <a:rPr dirty="0" sz="1100" spc="-10" b="1">
                <a:latin typeface="Gill Sans MT"/>
                <a:cs typeface="Gill Sans MT"/>
              </a:rPr>
              <a:t>design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06247" y="264690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7" name="object 17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204025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Default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Tree Targets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6247" y="122071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88682" y="155501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06247" y="173946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88682" y="207377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24395" y="1131035"/>
            <a:ext cx="3488054" cy="12496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dirty="0" sz="1100" b="1">
                <a:latin typeface="Gill Sans MT"/>
                <a:cs typeface="Gill Sans MT"/>
              </a:rPr>
              <a:t>The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default</a:t>
            </a:r>
            <a:r>
              <a:rPr dirty="0" sz="1100" b="1">
                <a:latin typeface="Gill Sans MT"/>
                <a:cs typeface="Gill Sans MT"/>
              </a:rPr>
              <a:t> CTS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target</a:t>
            </a:r>
            <a:r>
              <a:rPr dirty="0" sz="110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for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skew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and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insertion</a:t>
            </a:r>
            <a:r>
              <a:rPr dirty="0" sz="110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delay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is Ons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ct val="100000"/>
              </a:lnSpc>
              <a:spcBef>
                <a:spcPts val="150"/>
              </a:spcBef>
            </a:pPr>
            <a:r>
              <a:rPr dirty="0" sz="1000" spc="-20">
                <a:latin typeface="Tahoma"/>
                <a:cs typeface="Tahoma"/>
              </a:rPr>
              <a:t>Uncertainty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and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insertion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delay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SDC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constraints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ignored</a:t>
            </a:r>
            <a:endParaRPr sz="1000">
              <a:latin typeface="Tahoma"/>
              <a:cs typeface="Tahoma"/>
            </a:endParaRPr>
          </a:p>
          <a:p>
            <a:pPr marL="12700" marR="159385">
              <a:lnSpc>
                <a:spcPts val="1200"/>
              </a:lnSpc>
              <a:spcBef>
                <a:spcPts val="335"/>
              </a:spcBef>
            </a:pPr>
            <a:r>
              <a:rPr dirty="0" sz="1100" b="1">
                <a:latin typeface="Gill Sans MT"/>
                <a:cs typeface="Gill Sans MT"/>
              </a:rPr>
              <a:t>It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is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55" b="1">
                <a:latin typeface="Gill Sans MT"/>
                <a:cs typeface="Gill Sans MT"/>
              </a:rPr>
              <a:t>recommended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to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30" b="1">
                <a:latin typeface="Gill Sans MT"/>
                <a:cs typeface="Gill Sans MT"/>
              </a:rPr>
              <a:t>relax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the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clock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skew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target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as much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as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possible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ct val="100000"/>
              </a:lnSpc>
              <a:spcBef>
                <a:spcPts val="150"/>
              </a:spcBef>
            </a:pPr>
            <a:r>
              <a:rPr dirty="0" sz="1000" spc="-40">
                <a:latin typeface="Tahoma"/>
                <a:cs typeface="Tahoma"/>
              </a:rPr>
              <a:t>Reduces </a:t>
            </a:r>
            <a:r>
              <a:rPr dirty="0" sz="1000" spc="-25">
                <a:latin typeface="Tahoma"/>
                <a:cs typeface="Tahoma"/>
              </a:rPr>
              <a:t>overall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buffer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count,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Power,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and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run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time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100" b="1">
                <a:latin typeface="Gill Sans MT"/>
                <a:cs typeface="Gill Sans MT"/>
              </a:rPr>
              <a:t>Specify</a:t>
            </a:r>
            <a:r>
              <a:rPr dirty="0" sz="1100" spc="-10" b="1">
                <a:latin typeface="Gill Sans MT"/>
                <a:cs typeface="Gill Sans MT"/>
              </a:rPr>
              <a:t> </a:t>
            </a:r>
            <a:r>
              <a:rPr dirty="0" sz="1100" spc="-50" b="1">
                <a:latin typeface="Gill Sans MT"/>
                <a:cs typeface="Gill Sans MT"/>
              </a:rPr>
              <a:t>minimum</a:t>
            </a:r>
            <a:r>
              <a:rPr dirty="0" sz="1100" b="1">
                <a:latin typeface="Gill Sans MT"/>
                <a:cs typeface="Gill Sans MT"/>
              </a:rPr>
              <a:t> clock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latencies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as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needed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06247" y="227846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4" name="object 14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20808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Constraints:</a:t>
            </a:r>
            <a:r>
              <a:rPr dirty="0" spc="90"/>
              <a:t> </a:t>
            </a:r>
            <a:r>
              <a:rPr dirty="0"/>
              <a:t>Are</a:t>
            </a:r>
            <a:r>
              <a:rPr dirty="0" spc="-40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Clock</a:t>
            </a:r>
            <a:r>
              <a:rPr dirty="0" spc="-35"/>
              <a:t> </a:t>
            </a:r>
            <a:r>
              <a:rPr dirty="0" spc="-25"/>
              <a:t>Drivers</a:t>
            </a:r>
            <a:r>
              <a:rPr dirty="0" spc="-40"/>
              <a:t> </a:t>
            </a:r>
            <a:r>
              <a:rPr dirty="0" spc="-30"/>
              <a:t>and</a:t>
            </a:r>
            <a:r>
              <a:rPr dirty="0" spc="-40"/>
              <a:t> </a:t>
            </a:r>
            <a:r>
              <a:rPr dirty="0" spc="-25"/>
              <a:t>Loads</a:t>
            </a:r>
            <a:r>
              <a:rPr dirty="0" spc="-40"/>
              <a:t> </a:t>
            </a:r>
            <a:r>
              <a:rPr dirty="0" spc="-20"/>
              <a:t>Specified?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4891" y="851109"/>
            <a:ext cx="3630853" cy="206647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7" name="object 7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3" name="object 3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300" y="-43988"/>
            <a:ext cx="3563620" cy="47053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495425">
              <a:lnSpc>
                <a:spcPct val="100000"/>
              </a:lnSpc>
              <a:spcBef>
                <a:spcPts val="409"/>
              </a:spcBef>
              <a:tabLst>
                <a:tab pos="2316480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Does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Tree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Begin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End?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924658"/>
            <a:ext cx="3887966" cy="1807924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20808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Define</a:t>
            </a:r>
            <a:r>
              <a:rPr dirty="0" spc="-35"/>
              <a:t> </a:t>
            </a:r>
            <a:r>
              <a:rPr dirty="0"/>
              <a:t>Clock</a:t>
            </a:r>
            <a:r>
              <a:rPr dirty="0" spc="-30"/>
              <a:t> </a:t>
            </a:r>
            <a:r>
              <a:rPr dirty="0"/>
              <a:t>Root</a:t>
            </a:r>
            <a:r>
              <a:rPr dirty="0" spc="-35"/>
              <a:t> </a:t>
            </a:r>
            <a:r>
              <a:rPr dirty="0" spc="-10"/>
              <a:t>Attributes</a:t>
            </a:r>
            <a:r>
              <a:rPr dirty="0" spc="-30"/>
              <a:t> </a:t>
            </a:r>
            <a:r>
              <a:rPr dirty="0" spc="-20"/>
              <a:t>(1/2)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06247" y="80100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88682" y="9834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72197" y="118899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473784" y="118899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88682" y="128713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88682" y="159078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88682" y="189445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24395" y="686244"/>
            <a:ext cx="3550920" cy="145478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spc="-45" b="1">
                <a:latin typeface="Gill Sans MT"/>
                <a:cs typeface="Gill Sans MT"/>
              </a:rPr>
              <a:t>When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the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clock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root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is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50" b="1">
                <a:latin typeface="Gill Sans MT"/>
                <a:cs typeface="Gill Sans MT"/>
              </a:rPr>
              <a:t>primary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port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of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block</a:t>
            </a:r>
            <a:endParaRPr sz="1100">
              <a:latin typeface="Gill Sans MT"/>
              <a:cs typeface="Gill Sans MT"/>
            </a:endParaRPr>
          </a:p>
          <a:p>
            <a:pPr marL="289560" marR="682625">
              <a:lnSpc>
                <a:spcPct val="100000"/>
              </a:lnSpc>
              <a:spcBef>
                <a:spcPts val="175"/>
              </a:spcBef>
            </a:pPr>
            <a:r>
              <a:rPr dirty="0" sz="1000" spc="-30">
                <a:latin typeface="Tahoma"/>
                <a:cs typeface="Tahoma"/>
              </a:rPr>
              <a:t>Ensure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that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appropriate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driving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cell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is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defined </a:t>
            </a:r>
            <a:r>
              <a:rPr dirty="0" sz="1000" spc="-10">
                <a:solidFill>
                  <a:srgbClr val="00FF00"/>
                </a:solidFill>
                <a:latin typeface="Tahoma"/>
                <a:cs typeface="Tahoma"/>
              </a:rPr>
              <a:t>set</a:t>
            </a:r>
            <a:r>
              <a:rPr dirty="0" sz="1000" spc="-4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FF00"/>
                </a:solidFill>
                <a:latin typeface="Tahoma"/>
                <a:cs typeface="Tahoma"/>
              </a:rPr>
              <a:t>driving</a:t>
            </a:r>
            <a:r>
              <a:rPr dirty="0" sz="1000" spc="-4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FF00"/>
                </a:solidFill>
                <a:latin typeface="Tahoma"/>
                <a:cs typeface="Tahoma"/>
              </a:rPr>
              <a:t>cell</a:t>
            </a:r>
            <a:endParaRPr sz="1000">
              <a:latin typeface="Tahoma"/>
              <a:cs typeface="Tahoma"/>
            </a:endParaRPr>
          </a:p>
          <a:p>
            <a:pPr marL="289560" marR="47625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The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synthesis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constraints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may</a:t>
            </a:r>
            <a:r>
              <a:rPr dirty="0" sz="1000" spc="-25">
                <a:latin typeface="Tahoma"/>
                <a:cs typeface="Tahoma"/>
              </a:rPr>
              <a:t> include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weak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driving </a:t>
            </a:r>
            <a:r>
              <a:rPr dirty="0" sz="1000">
                <a:latin typeface="Tahoma"/>
                <a:cs typeface="Tahoma"/>
              </a:rPr>
              <a:t>cell</a:t>
            </a:r>
            <a:r>
              <a:rPr dirty="0" sz="1000" spc="-25">
                <a:latin typeface="Tahoma"/>
                <a:cs typeface="Tahoma"/>
              </a:rPr>
              <a:t> for </a:t>
            </a:r>
            <a:r>
              <a:rPr dirty="0" sz="1000">
                <a:latin typeface="Tahoma"/>
                <a:cs typeface="Tahoma"/>
              </a:rPr>
              <a:t>all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inputs, including </a:t>
            </a:r>
            <a:r>
              <a:rPr dirty="0" sz="1000" spc="-20">
                <a:latin typeface="Tahoma"/>
                <a:cs typeface="Tahoma"/>
              </a:rPr>
              <a:t>the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port</a:t>
            </a:r>
            <a:endParaRPr sz="1000">
              <a:latin typeface="Tahoma"/>
              <a:cs typeface="Tahoma"/>
            </a:endParaRPr>
          </a:p>
          <a:p>
            <a:pPr marL="289560">
              <a:lnSpc>
                <a:spcPts val="1150"/>
              </a:lnSpc>
            </a:pPr>
            <a:r>
              <a:rPr dirty="0" sz="1000" spc="-35">
                <a:latin typeface="Tahoma"/>
                <a:cs typeface="Tahoma"/>
              </a:rPr>
              <a:t>Because </a:t>
            </a:r>
            <a:r>
              <a:rPr dirty="0" sz="1000" spc="-10">
                <a:latin typeface="Tahoma"/>
                <a:cs typeface="Tahoma"/>
              </a:rPr>
              <a:t>the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is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ideal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during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synthesis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it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has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no</a:t>
            </a:r>
            <a:r>
              <a:rPr dirty="0" sz="1000" spc="-30">
                <a:latin typeface="Tahoma"/>
                <a:cs typeface="Tahoma"/>
              </a:rPr>
              <a:t> effect </a:t>
            </a:r>
            <a:r>
              <a:rPr dirty="0" sz="1000" spc="-25">
                <a:latin typeface="Tahoma"/>
                <a:cs typeface="Tahoma"/>
              </a:rPr>
              <a:t>on</a:t>
            </a:r>
            <a:endParaRPr sz="1000">
              <a:latin typeface="Tahoma"/>
              <a:cs typeface="Tahoma"/>
            </a:endParaRPr>
          </a:p>
          <a:p>
            <a:pPr marL="289560">
              <a:lnSpc>
                <a:spcPts val="1195"/>
              </a:lnSpc>
            </a:pPr>
            <a:r>
              <a:rPr dirty="0" sz="1000" spc="-40">
                <a:latin typeface="Tahoma"/>
                <a:cs typeface="Tahoma"/>
              </a:rPr>
              <a:t>design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QoR</a:t>
            </a:r>
            <a:endParaRPr sz="1000">
              <a:latin typeface="Tahoma"/>
              <a:cs typeface="Tahoma"/>
            </a:endParaRPr>
          </a:p>
          <a:p>
            <a:pPr marL="289560" marR="13716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But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weak</a:t>
            </a:r>
            <a:r>
              <a:rPr dirty="0" sz="1000" spc="-25">
                <a:latin typeface="Tahoma"/>
                <a:cs typeface="Tahoma"/>
              </a:rPr>
              <a:t> driver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the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port</a:t>
            </a:r>
            <a:r>
              <a:rPr dirty="0" sz="1000" spc="-30">
                <a:latin typeface="Tahoma"/>
                <a:cs typeface="Tahoma"/>
              </a:rPr>
              <a:t> affects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tree </a:t>
            </a:r>
            <a:r>
              <a:rPr dirty="0" sz="1000" spc="-25">
                <a:latin typeface="Tahoma"/>
                <a:cs typeface="Tahoma"/>
              </a:rPr>
              <a:t>QoR during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3203" y="2253646"/>
            <a:ext cx="2721547" cy="666985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5" name="object 15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20808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Define</a:t>
            </a:r>
            <a:r>
              <a:rPr dirty="0" spc="-35"/>
              <a:t> </a:t>
            </a:r>
            <a:r>
              <a:rPr dirty="0"/>
              <a:t>Clock</a:t>
            </a:r>
            <a:r>
              <a:rPr dirty="0" spc="-30"/>
              <a:t> </a:t>
            </a:r>
            <a:r>
              <a:rPr dirty="0"/>
              <a:t>Root</a:t>
            </a:r>
            <a:r>
              <a:rPr dirty="0" spc="-35"/>
              <a:t> </a:t>
            </a:r>
            <a:r>
              <a:rPr dirty="0" spc="-10"/>
              <a:t>Attributes</a:t>
            </a:r>
            <a:r>
              <a:rPr dirty="0" spc="-30"/>
              <a:t> </a:t>
            </a:r>
            <a:r>
              <a:rPr dirty="0" spc="-20"/>
              <a:t>(2/2)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06247" y="93211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88682" y="126641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72197" y="14719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389773" y="14719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24395" y="842440"/>
            <a:ext cx="3183255" cy="6705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dirty="0" sz="1100" spc="-45" b="1">
                <a:latin typeface="Gill Sans MT"/>
                <a:cs typeface="Gill Sans MT"/>
              </a:rPr>
              <a:t>When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the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clock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root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is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spc="-50" b="1">
                <a:latin typeface="Gill Sans MT"/>
                <a:cs typeface="Gill Sans MT"/>
              </a:rPr>
              <a:t>primary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port,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but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at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the </a:t>
            </a:r>
            <a:r>
              <a:rPr dirty="0" sz="1100" spc="-40" b="1">
                <a:latin typeface="Gill Sans MT"/>
                <a:cs typeface="Gill Sans MT"/>
              </a:rPr>
              <a:t>CHIP-</a:t>
            </a:r>
            <a:r>
              <a:rPr dirty="0" sz="1100" b="1">
                <a:latin typeface="Gill Sans MT"/>
                <a:cs typeface="Gill Sans MT"/>
              </a:rPr>
              <a:t>level</a:t>
            </a:r>
            <a:r>
              <a:rPr dirty="0" sz="1100" spc="30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through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an</a:t>
            </a:r>
            <a:r>
              <a:rPr dirty="0" sz="1100" spc="30" b="1">
                <a:latin typeface="Gill Sans MT"/>
                <a:cs typeface="Gill Sans MT"/>
              </a:rPr>
              <a:t> </a:t>
            </a:r>
            <a:r>
              <a:rPr dirty="0" sz="1100" spc="-35" b="1">
                <a:latin typeface="Gill Sans MT"/>
                <a:cs typeface="Gill Sans MT"/>
              </a:rPr>
              <a:t>IO-</a:t>
            </a:r>
            <a:r>
              <a:rPr dirty="0" sz="1100" spc="-25" b="1">
                <a:latin typeface="Gill Sans MT"/>
                <a:cs typeface="Gill Sans MT"/>
              </a:rPr>
              <a:t>PAD</a:t>
            </a:r>
            <a:endParaRPr sz="1100">
              <a:latin typeface="Gill Sans MT"/>
              <a:cs typeface="Gill Sans MT"/>
            </a:endParaRPr>
          </a:p>
          <a:p>
            <a:pPr marL="289560" marR="73660">
              <a:lnSpc>
                <a:spcPct val="100000"/>
              </a:lnSpc>
              <a:spcBef>
                <a:spcPts val="150"/>
              </a:spcBef>
            </a:pPr>
            <a:r>
              <a:rPr dirty="0" sz="1000" spc="-30">
                <a:latin typeface="Tahoma"/>
                <a:cs typeface="Tahoma"/>
              </a:rPr>
              <a:t>Ensure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that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an</a:t>
            </a:r>
            <a:r>
              <a:rPr dirty="0" sz="1000" spc="-35">
                <a:latin typeface="Tahoma"/>
                <a:cs typeface="Tahoma"/>
              </a:rPr>
              <a:t> appropriate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input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transition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is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defined </a:t>
            </a:r>
            <a:r>
              <a:rPr dirty="0" sz="1000" spc="-10">
                <a:solidFill>
                  <a:srgbClr val="00FF00"/>
                </a:solidFill>
                <a:latin typeface="Tahoma"/>
                <a:cs typeface="Tahoma"/>
              </a:rPr>
              <a:t>set</a:t>
            </a:r>
            <a:r>
              <a:rPr dirty="0" sz="1000" spc="-65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00FF00"/>
                </a:solidFill>
                <a:latin typeface="Tahoma"/>
                <a:cs typeface="Tahoma"/>
              </a:rPr>
              <a:t>input</a:t>
            </a:r>
            <a:r>
              <a:rPr dirty="0" sz="1000" spc="-6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00FF00"/>
                </a:solidFill>
                <a:latin typeface="Tahoma"/>
                <a:cs typeface="Tahoma"/>
              </a:rPr>
              <a:t>transition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4405" y="1625619"/>
            <a:ext cx="3499096" cy="1098327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2" name="object 12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21945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Stop,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Float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Exclude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Pins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46240" y="96113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28675" y="114360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6240" y="163172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28675" y="181419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46240" y="215047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28675" y="233295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28675" y="263660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64388" y="846378"/>
            <a:ext cx="2082164" cy="203644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b="1">
                <a:latin typeface="Gill Sans MT"/>
                <a:cs typeface="Gill Sans MT"/>
              </a:rPr>
              <a:t>Stop</a:t>
            </a:r>
            <a:r>
              <a:rPr dirty="0" sz="1100" spc="-10" b="1">
                <a:latin typeface="Gill Sans MT"/>
                <a:cs typeface="Gill Sans MT"/>
              </a:rPr>
              <a:t> Pins:</a:t>
            </a:r>
            <a:endParaRPr sz="1100">
              <a:latin typeface="Gill Sans MT"/>
              <a:cs typeface="Gill Sans MT"/>
            </a:endParaRPr>
          </a:p>
          <a:p>
            <a:pPr marL="289560" marR="508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latin typeface="Tahoma"/>
                <a:cs typeface="Tahoma"/>
              </a:rPr>
              <a:t>CTS</a:t>
            </a:r>
            <a:r>
              <a:rPr dirty="0" sz="1000" spc="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optimizes</a:t>
            </a:r>
            <a:r>
              <a:rPr dirty="0" sz="1000" spc="4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for</a:t>
            </a:r>
            <a:r>
              <a:rPr dirty="0" sz="1000" spc="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DRC</a:t>
            </a:r>
            <a:r>
              <a:rPr dirty="0" sz="1000" spc="4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and</a:t>
            </a:r>
            <a:r>
              <a:rPr dirty="0" sz="1000" spc="50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-40">
                <a:latin typeface="Tahoma"/>
                <a:cs typeface="Tahoma"/>
              </a:rPr>
              <a:t> tree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targets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(skew,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insertion </a:t>
            </a:r>
            <a:r>
              <a:rPr dirty="0" sz="1000" spc="-10">
                <a:latin typeface="Tahoma"/>
                <a:cs typeface="Tahoma"/>
              </a:rPr>
              <a:t>delay)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100" b="1">
                <a:latin typeface="Gill Sans MT"/>
                <a:cs typeface="Gill Sans MT"/>
              </a:rPr>
              <a:t>Float</a:t>
            </a:r>
            <a:r>
              <a:rPr dirty="0" sz="1100" spc="-2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Pins:</a:t>
            </a:r>
            <a:endParaRPr sz="1100">
              <a:latin typeface="Gill Sans MT"/>
              <a:cs typeface="Gill Sans MT"/>
            </a:endParaRPr>
          </a:p>
          <a:p>
            <a:pPr marL="289560" marR="150495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latin typeface="Tahoma"/>
                <a:cs typeface="Tahoma"/>
              </a:rPr>
              <a:t>Like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Stop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pins,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but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with</a:t>
            </a:r>
            <a:r>
              <a:rPr dirty="0" sz="1000" spc="-55">
                <a:latin typeface="Tahoma"/>
                <a:cs typeface="Tahoma"/>
              </a:rPr>
              <a:t> delays </a:t>
            </a:r>
            <a:r>
              <a:rPr dirty="0" sz="1000" spc="-10">
                <a:latin typeface="Tahoma"/>
                <a:cs typeface="Tahoma"/>
              </a:rPr>
              <a:t>on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pin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100" spc="-20" b="1">
                <a:latin typeface="Gill Sans MT"/>
                <a:cs typeface="Gill Sans MT"/>
              </a:rPr>
              <a:t>Exclude</a:t>
            </a:r>
            <a:r>
              <a:rPr dirty="0" sz="1100" spc="-1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(Ignore)</a:t>
            </a:r>
            <a:r>
              <a:rPr dirty="0" sz="1100" spc="-1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Pins:</a:t>
            </a:r>
            <a:endParaRPr sz="1100">
              <a:latin typeface="Gill Sans MT"/>
              <a:cs typeface="Gill Sans MT"/>
            </a:endParaRPr>
          </a:p>
          <a:p>
            <a:pPr marL="289560" marR="121285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latin typeface="Tahoma"/>
                <a:cs typeface="Tahoma"/>
              </a:rPr>
              <a:t>CTS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ignores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skew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and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insertion </a:t>
            </a:r>
            <a:r>
              <a:rPr dirty="0" sz="1000" spc="-35">
                <a:latin typeface="Tahoma"/>
                <a:cs typeface="Tahoma"/>
              </a:rPr>
              <a:t>delay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targets</a:t>
            </a:r>
            <a:endParaRPr sz="1000">
              <a:latin typeface="Tahoma"/>
              <a:cs typeface="Tahoma"/>
            </a:endParaRPr>
          </a:p>
          <a:p>
            <a:pPr marL="289560" marR="5715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CTS will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fix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DRCs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to </a:t>
            </a:r>
            <a:r>
              <a:rPr dirty="0" sz="1000" spc="-45">
                <a:latin typeface="Tahoma"/>
                <a:cs typeface="Tahoma"/>
              </a:rPr>
              <a:t>meet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library </a:t>
            </a:r>
            <a:r>
              <a:rPr dirty="0" sz="1000" spc="-10">
                <a:latin typeface="Tahoma"/>
                <a:cs typeface="Tahoma"/>
              </a:rPr>
              <a:t>or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SDC </a:t>
            </a:r>
            <a:r>
              <a:rPr dirty="0" sz="1000" spc="-10">
                <a:latin typeface="Tahoma"/>
                <a:cs typeface="Tahoma"/>
              </a:rPr>
              <a:t>constraints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6098" y="896624"/>
            <a:ext cx="1866302" cy="2010875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7" name="object 17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214566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Generated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Gated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Clocks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786270"/>
            <a:ext cx="3887981" cy="215394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9" name="object 9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578076" y="-4262"/>
            <a:ext cx="20808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5300" y="182179"/>
            <a:ext cx="220535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Skew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Balancing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847284"/>
            <a:ext cx="3888008" cy="200136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955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35509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Contents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41236" y="12141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41236" y="174042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41236" y="22666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60159" y="1166963"/>
            <a:ext cx="1617345" cy="1244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 spc="-10">
                <a:solidFill>
                  <a:srgbClr val="6A8C8E"/>
                </a:solidFill>
                <a:latin typeface="Tahoma"/>
                <a:cs typeface="Tahoma"/>
                <a:hlinkClick r:id="rId2" action="ppaction://hlinksldjump"/>
              </a:rPr>
              <a:t>Introduction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lain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ahoma"/>
              <a:buAutoNum type="arabicPlain"/>
            </a:pPr>
            <a:endParaRPr sz="1200">
              <a:latin typeface="Tahoma"/>
              <a:cs typeface="Tahoma"/>
            </a:endParaRPr>
          </a:p>
          <a:p>
            <a:pPr marL="184150" indent="-172085">
              <a:lnSpc>
                <a:spcPct val="100000"/>
              </a:lnSpc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Clock</a:t>
            </a:r>
            <a:r>
              <a:rPr dirty="0" sz="1100" spc="-15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45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Tree</a:t>
            </a:r>
            <a:r>
              <a:rPr dirty="0" sz="1100" spc="-15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10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Synthesis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lain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ahoma"/>
              <a:buAutoNum type="arabicPlain"/>
            </a:pPr>
            <a:endParaRPr sz="1200">
              <a:latin typeface="Tahoma"/>
              <a:cs typeface="Tahoma"/>
            </a:endParaRPr>
          </a:p>
          <a:p>
            <a:pPr marL="184150" indent="-172085">
              <a:lnSpc>
                <a:spcPct val="100000"/>
              </a:lnSpc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Clock</a:t>
            </a:r>
            <a:r>
              <a:rPr dirty="0" sz="1100" spc="-15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45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Tree</a:t>
            </a:r>
            <a:r>
              <a:rPr dirty="0" sz="1100" spc="-15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10">
                <a:solidFill>
                  <a:srgbClr val="E1E8E8"/>
                </a:solidFill>
                <a:latin typeface="Tahoma"/>
                <a:cs typeface="Tahoma"/>
                <a:hlinkClick r:id="rId4" action="ppaction://hlinksldjump"/>
              </a:rPr>
              <a:t>Optimization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2" name="object 12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3" name="object 3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300" y="-43988"/>
            <a:ext cx="3563620" cy="47053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495425">
              <a:lnSpc>
                <a:spcPct val="100000"/>
              </a:lnSpc>
              <a:spcBef>
                <a:spcPts val="409"/>
              </a:spcBef>
              <a:tabLst>
                <a:tab pos="2316480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Inter-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Skew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Balancing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Default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570328"/>
            <a:ext cx="4608195" cy="2886075"/>
            <a:chOff x="0" y="570328"/>
            <a:chExt cx="4608195" cy="2886075"/>
          </a:xfrm>
        </p:grpSpPr>
        <p:pic>
          <p:nvPicPr>
            <p:cNvPr id="7" name="object 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994" y="570328"/>
              <a:ext cx="3887927" cy="276265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210121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Inter-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Delay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Balancing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781214"/>
            <a:ext cx="3888137" cy="216653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9" name="object 9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3" name="object 3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300" y="-43988"/>
            <a:ext cx="3563620" cy="47053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495425">
              <a:lnSpc>
                <a:spcPct val="100000"/>
              </a:lnSpc>
              <a:spcBef>
                <a:spcPts val="409"/>
              </a:spcBef>
              <a:tabLst>
                <a:tab pos="2316480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Inter-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Delay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Balancing:</a:t>
            </a:r>
            <a:r>
              <a:rPr dirty="0" sz="1400" spc="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781214"/>
            <a:ext cx="3888137" cy="216653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3" name="object 3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300" y="-43988"/>
            <a:ext cx="3563620" cy="47053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495425">
              <a:lnSpc>
                <a:spcPct val="100000"/>
              </a:lnSpc>
              <a:spcBef>
                <a:spcPts val="409"/>
              </a:spcBef>
              <a:tabLst>
                <a:tab pos="2316480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User-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defined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Explicit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Stop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Pins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737339"/>
            <a:ext cx="3888201" cy="2276217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578076" y="-4262"/>
            <a:ext cx="20808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5300" y="182179"/>
            <a:ext cx="21977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Defining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Explicit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Stop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Pin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868848"/>
            <a:ext cx="3887981" cy="1947478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578076" y="-4262"/>
            <a:ext cx="20808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A9B7B8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5300" y="182179"/>
            <a:ext cx="223520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Defining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Explicit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Float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Pin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994" y="885660"/>
            <a:ext cx="3888194" cy="1905418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205295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Non-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Default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Routing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6247" y="94827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395" y="858595"/>
            <a:ext cx="3637279" cy="918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Tahoma"/>
                <a:cs typeface="Tahoma"/>
              </a:rPr>
              <a:t>PnR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Tool</a:t>
            </a:r>
            <a:r>
              <a:rPr dirty="0" sz="1100" spc="-25">
                <a:latin typeface="Tahoma"/>
                <a:cs typeface="Tahoma"/>
              </a:rPr>
              <a:t> can </a:t>
            </a:r>
            <a:r>
              <a:rPr dirty="0" sz="1100" spc="-30">
                <a:latin typeface="Tahoma"/>
                <a:cs typeface="Tahoma"/>
              </a:rPr>
              <a:t>route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the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clocks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using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non-</a:t>
            </a:r>
            <a:r>
              <a:rPr dirty="0" sz="1100" spc="-35">
                <a:latin typeface="Tahoma"/>
                <a:cs typeface="Tahoma"/>
              </a:rPr>
              <a:t>default</a:t>
            </a:r>
            <a:r>
              <a:rPr dirty="0" sz="1100" spc="-25">
                <a:latin typeface="Tahoma"/>
                <a:cs typeface="Tahoma"/>
              </a:rPr>
              <a:t> routing </a:t>
            </a:r>
            <a:r>
              <a:rPr dirty="0" sz="1100" spc="-20">
                <a:latin typeface="Tahoma"/>
                <a:cs typeface="Tahoma"/>
              </a:rPr>
              <a:t>rules,</a:t>
            </a:r>
            <a:endParaRPr sz="11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0">
                <a:latin typeface="Tahoma"/>
                <a:cs typeface="Tahoma"/>
              </a:rPr>
              <a:t>e.g.</a:t>
            </a:r>
            <a:r>
              <a:rPr dirty="0" sz="1100" spc="8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double-</a:t>
            </a:r>
            <a:r>
              <a:rPr dirty="0" sz="1100" spc="-40">
                <a:latin typeface="Tahoma"/>
                <a:cs typeface="Tahoma"/>
              </a:rPr>
              <a:t>spacing,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double-</a:t>
            </a:r>
            <a:r>
              <a:rPr dirty="0" sz="1100" spc="-30">
                <a:latin typeface="Tahoma"/>
                <a:cs typeface="Tahoma"/>
              </a:rPr>
              <a:t>width,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shielding,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and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double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via</a:t>
            </a:r>
            <a:endParaRPr sz="1100">
              <a:latin typeface="Tahoma"/>
              <a:cs typeface="Tahoma"/>
            </a:endParaRPr>
          </a:p>
          <a:p>
            <a:pPr algn="just" marL="12700" marR="157480">
              <a:lnSpc>
                <a:spcPct val="102600"/>
              </a:lnSpc>
              <a:spcBef>
                <a:spcPts val="300"/>
              </a:spcBef>
            </a:pPr>
            <a:r>
              <a:rPr dirty="0" sz="1100" spc="-45">
                <a:latin typeface="Tahoma"/>
                <a:cs typeface="Tahoma"/>
              </a:rPr>
              <a:t>Non-</a:t>
            </a:r>
            <a:r>
              <a:rPr dirty="0" sz="1100" spc="-20">
                <a:latin typeface="Tahoma"/>
                <a:cs typeface="Tahoma"/>
              </a:rPr>
              <a:t>default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rules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are</a:t>
            </a:r>
            <a:r>
              <a:rPr dirty="0" sz="1100" spc="-25">
                <a:latin typeface="Tahoma"/>
                <a:cs typeface="Tahoma"/>
              </a:rPr>
              <a:t> often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used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to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“harden”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the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clock,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e.g. </a:t>
            </a:r>
            <a:r>
              <a:rPr dirty="0" sz="1100">
                <a:latin typeface="Tahoma"/>
                <a:cs typeface="Tahoma"/>
              </a:rPr>
              <a:t>to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make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the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35">
                <a:latin typeface="Tahoma"/>
                <a:cs typeface="Tahoma"/>
              </a:rPr>
              <a:t> routes </a:t>
            </a:r>
            <a:r>
              <a:rPr dirty="0" sz="1100" spc="-50">
                <a:latin typeface="Tahoma"/>
                <a:cs typeface="Tahoma"/>
              </a:rPr>
              <a:t>less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sensitive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to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Cross </a:t>
            </a:r>
            <a:r>
              <a:rPr dirty="0" sz="1100">
                <a:latin typeface="Tahoma"/>
                <a:cs typeface="Tahoma"/>
              </a:rPr>
              <a:t>Talk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or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40">
                <a:latin typeface="Tahoma"/>
                <a:cs typeface="Tahoma"/>
              </a:rPr>
              <a:t>EM </a:t>
            </a:r>
            <a:r>
              <a:rPr dirty="0" sz="1100" spc="-40">
                <a:latin typeface="Tahoma"/>
                <a:cs typeface="Tahoma"/>
              </a:rPr>
              <a:t>effects, </a:t>
            </a:r>
            <a:r>
              <a:rPr dirty="0" sz="1100" spc="-25">
                <a:latin typeface="Tahoma"/>
                <a:cs typeface="Tahoma"/>
              </a:rPr>
              <a:t>which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improve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yield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06247" y="133037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3203" y="1889543"/>
            <a:ext cx="2721565" cy="840550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2" name="object 12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12598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8008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NDR</a:t>
            </a:r>
            <a:r>
              <a:rPr dirty="0" sz="1400" spc="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Recommendations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6247" y="118832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06247" y="137811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88682" y="156057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24395" y="1075116"/>
            <a:ext cx="3549015" cy="138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98525">
              <a:lnSpc>
                <a:spcPct val="113199"/>
              </a:lnSpc>
              <a:spcBef>
                <a:spcPts val="100"/>
              </a:spcBef>
            </a:pPr>
            <a:r>
              <a:rPr dirty="0" sz="1100" spc="-25" b="1">
                <a:latin typeface="Gill Sans MT"/>
                <a:cs typeface="Gill Sans MT"/>
              </a:rPr>
              <a:t>Always</a:t>
            </a:r>
            <a:r>
              <a:rPr dirty="0" sz="1100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route</a:t>
            </a:r>
            <a:r>
              <a:rPr dirty="0" sz="1100" b="1">
                <a:latin typeface="Gill Sans MT"/>
                <a:cs typeface="Gill Sans MT"/>
              </a:rPr>
              <a:t> clock on </a:t>
            </a:r>
            <a:r>
              <a:rPr dirty="0" sz="1100" spc="-20" b="1">
                <a:latin typeface="Gill Sans MT"/>
                <a:cs typeface="Gill Sans MT"/>
              </a:rPr>
              <a:t>metal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3 and </a:t>
            </a:r>
            <a:r>
              <a:rPr dirty="0" sz="1100" spc="-10" b="1">
                <a:latin typeface="Gill Sans MT"/>
                <a:cs typeface="Gill Sans MT"/>
              </a:rPr>
              <a:t>above Avoid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NDR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on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Metal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50" b="1">
                <a:latin typeface="Gill Sans MT"/>
                <a:cs typeface="Gill Sans MT"/>
              </a:rPr>
              <a:t>1</a:t>
            </a:r>
            <a:endParaRPr sz="1100">
              <a:latin typeface="Gill Sans MT"/>
              <a:cs typeface="Gill Sans MT"/>
            </a:endParaRPr>
          </a:p>
          <a:p>
            <a:pPr marL="289560">
              <a:lnSpc>
                <a:spcPct val="100000"/>
              </a:lnSpc>
              <a:spcBef>
                <a:spcPts val="175"/>
              </a:spcBef>
            </a:pPr>
            <a:r>
              <a:rPr dirty="0" sz="1000" spc="-40">
                <a:latin typeface="Tahoma"/>
                <a:cs typeface="Tahoma"/>
              </a:rPr>
              <a:t>may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have</a:t>
            </a:r>
            <a:r>
              <a:rPr dirty="0" sz="1000" spc="-25">
                <a:latin typeface="Tahoma"/>
                <a:cs typeface="Tahoma"/>
              </a:rPr>
              <a:t> trouble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accessing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metal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pins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buffers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and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gates</a:t>
            </a:r>
            <a:endParaRPr sz="1000">
              <a:latin typeface="Tahoma"/>
              <a:cs typeface="Tahoma"/>
            </a:endParaRPr>
          </a:p>
          <a:p>
            <a:pPr marL="12700" marR="372110">
              <a:lnSpc>
                <a:spcPct val="125299"/>
              </a:lnSpc>
              <a:spcBef>
                <a:spcPts val="20"/>
              </a:spcBef>
            </a:pPr>
            <a:r>
              <a:rPr dirty="0" sz="1100" spc="-40" b="1">
                <a:latin typeface="Gill Sans MT"/>
                <a:cs typeface="Gill Sans MT"/>
              </a:rPr>
              <a:t>Consider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using </a:t>
            </a:r>
            <a:r>
              <a:rPr dirty="0" sz="1100" spc="-25" b="1">
                <a:latin typeface="Gill Sans MT"/>
                <a:cs typeface="Gill Sans MT"/>
              </a:rPr>
              <a:t>double</a:t>
            </a:r>
            <a:r>
              <a:rPr dirty="0" sz="110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spacing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to </a:t>
            </a:r>
            <a:r>
              <a:rPr dirty="0" sz="1100" spc="-30" b="1">
                <a:latin typeface="Gill Sans MT"/>
                <a:cs typeface="Gill Sans MT"/>
              </a:rPr>
              <a:t>reduce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crosstalk </a:t>
            </a:r>
            <a:r>
              <a:rPr dirty="0" sz="1100" spc="-40" b="1">
                <a:latin typeface="Gill Sans MT"/>
                <a:cs typeface="Gill Sans MT"/>
              </a:rPr>
              <a:t>Consider</a:t>
            </a:r>
            <a:r>
              <a:rPr dirty="0" sz="1100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double</a:t>
            </a:r>
            <a:r>
              <a:rPr dirty="0" sz="110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width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to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30" b="1">
                <a:latin typeface="Gill Sans MT"/>
                <a:cs typeface="Gill Sans MT"/>
              </a:rPr>
              <a:t>reduce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resistance</a:t>
            </a:r>
            <a:endParaRPr sz="1100">
              <a:latin typeface="Gill Sans MT"/>
              <a:cs typeface="Gill Sans MT"/>
            </a:endParaRPr>
          </a:p>
          <a:p>
            <a:pPr marL="12700" marR="141605">
              <a:lnSpc>
                <a:spcPct val="102699"/>
              </a:lnSpc>
              <a:spcBef>
                <a:spcPts val="300"/>
              </a:spcBef>
            </a:pPr>
            <a:r>
              <a:rPr dirty="0" sz="1100" spc="-40" b="1">
                <a:latin typeface="Gill Sans MT"/>
                <a:cs typeface="Gill Sans MT"/>
              </a:rPr>
              <a:t>Consider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double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via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to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30" b="1">
                <a:latin typeface="Gill Sans MT"/>
                <a:cs typeface="Gill Sans MT"/>
              </a:rPr>
              <a:t>reduce</a:t>
            </a:r>
            <a:r>
              <a:rPr dirty="0" sz="1100" spc="10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resistance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and</a:t>
            </a:r>
            <a:r>
              <a:rPr dirty="0" sz="1100" spc="15" b="1">
                <a:latin typeface="Gill Sans MT"/>
                <a:cs typeface="Gill Sans MT"/>
              </a:rPr>
              <a:t> </a:t>
            </a:r>
            <a:r>
              <a:rPr dirty="0" sz="1100" spc="-45" b="1">
                <a:latin typeface="Gill Sans MT"/>
                <a:cs typeface="Gill Sans MT"/>
              </a:rPr>
              <a:t>improve </a:t>
            </a:r>
            <a:r>
              <a:rPr dirty="0" sz="1100" spc="-10" b="1">
                <a:latin typeface="Gill Sans MT"/>
                <a:cs typeface="Gill Sans MT"/>
              </a:rPr>
              <a:t>yield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06247" y="176527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06247" y="197530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06247" y="218533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5" name="object 15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20808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Targets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Cons</a:t>
            </a:r>
            <a:r>
              <a:rPr dirty="0" sz="600" spc="26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Control</a:t>
            </a:r>
            <a:r>
              <a:rPr dirty="0" sz="600" spc="26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NDR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Put</a:t>
            </a:r>
            <a:r>
              <a:rPr dirty="0" spc="35"/>
              <a:t> </a:t>
            </a:r>
            <a:r>
              <a:rPr dirty="0"/>
              <a:t>NDR</a:t>
            </a:r>
            <a:r>
              <a:rPr dirty="0" spc="40"/>
              <a:t> </a:t>
            </a:r>
            <a:r>
              <a:rPr dirty="0"/>
              <a:t>on</a:t>
            </a:r>
            <a:r>
              <a:rPr dirty="0" spc="40"/>
              <a:t> </a:t>
            </a:r>
            <a:r>
              <a:rPr dirty="0"/>
              <a:t>Pitch</a:t>
            </a:r>
            <a:r>
              <a:rPr dirty="0" spc="35"/>
              <a:t> </a:t>
            </a:r>
            <a:r>
              <a:rPr dirty="0" spc="-10"/>
              <a:t>for</a:t>
            </a:r>
            <a:r>
              <a:rPr dirty="0" spc="40"/>
              <a:t> </a:t>
            </a:r>
            <a:r>
              <a:rPr dirty="0" spc="-20"/>
              <a:t>Accurate</a:t>
            </a:r>
            <a:r>
              <a:rPr dirty="0" spc="40"/>
              <a:t> </a:t>
            </a:r>
            <a:r>
              <a:rPr dirty="0"/>
              <a:t>RC</a:t>
            </a:r>
            <a:r>
              <a:rPr dirty="0" spc="40"/>
              <a:t> </a:t>
            </a:r>
            <a:r>
              <a:rPr dirty="0" spc="-10"/>
              <a:t>Estimation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06247" y="119743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24395" y="1063978"/>
            <a:ext cx="3545840" cy="138176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100" b="1">
                <a:latin typeface="Gill Sans MT"/>
                <a:cs typeface="Gill Sans MT"/>
              </a:rPr>
              <a:t>Metal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traces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are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always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30" b="1">
                <a:latin typeface="Gill Sans MT"/>
                <a:cs typeface="Gill Sans MT"/>
              </a:rPr>
              <a:t>routed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“on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pitch”</a:t>
            </a:r>
            <a:endParaRPr sz="1100">
              <a:latin typeface="Gill Sans MT"/>
              <a:cs typeface="Gill Sans MT"/>
            </a:endParaRPr>
          </a:p>
          <a:p>
            <a:pPr marL="12700" marR="264160">
              <a:lnSpc>
                <a:spcPct val="102600"/>
              </a:lnSpc>
              <a:spcBef>
                <a:spcPts val="300"/>
              </a:spcBef>
            </a:pPr>
            <a:r>
              <a:rPr dirty="0" sz="1100" spc="-25" b="1">
                <a:latin typeface="Gill Sans MT"/>
                <a:cs typeface="Gill Sans MT"/>
              </a:rPr>
              <a:t>With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clock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NDR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rules,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65" b="1">
                <a:latin typeface="Gill Sans MT"/>
                <a:cs typeface="Gill Sans MT"/>
              </a:rPr>
              <a:t>pre-</a:t>
            </a:r>
            <a:r>
              <a:rPr dirty="0" sz="1100" spc="-20" b="1">
                <a:latin typeface="Gill Sans MT"/>
                <a:cs typeface="Gill Sans MT"/>
              </a:rPr>
              <a:t>routing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RC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estimates</a:t>
            </a:r>
            <a:r>
              <a:rPr dirty="0" sz="1100" spc="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of </a:t>
            </a:r>
            <a:r>
              <a:rPr dirty="0" sz="1100" b="1">
                <a:latin typeface="Gill Sans MT"/>
                <a:cs typeface="Gill Sans MT"/>
              </a:rPr>
              <a:t>clock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nets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use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NDR </a:t>
            </a:r>
            <a:r>
              <a:rPr dirty="0" sz="1100" spc="-10" b="1">
                <a:latin typeface="Gill Sans MT"/>
                <a:cs typeface="Gill Sans MT"/>
              </a:rPr>
              <a:t>width</a:t>
            </a:r>
            <a:r>
              <a:rPr dirty="0" sz="1100" b="1">
                <a:latin typeface="Gill Sans MT"/>
                <a:cs typeface="Gill Sans MT"/>
              </a:rPr>
              <a:t> and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spacing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numbers</a:t>
            </a:r>
            <a:endParaRPr sz="1100">
              <a:latin typeface="Gill Sans MT"/>
              <a:cs typeface="Gill Sans MT"/>
            </a:endParaRPr>
          </a:p>
          <a:p>
            <a:pPr marL="12700" marR="300990">
              <a:lnSpc>
                <a:spcPct val="102600"/>
              </a:lnSpc>
              <a:spcBef>
                <a:spcPts val="300"/>
              </a:spcBef>
            </a:pPr>
            <a:r>
              <a:rPr dirty="0" sz="1100" b="1">
                <a:latin typeface="Gill Sans MT"/>
                <a:cs typeface="Gill Sans MT"/>
              </a:rPr>
              <a:t>If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NDR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[spacing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285" b="1">
                <a:latin typeface="Gill Sans MT"/>
                <a:cs typeface="Gill Sans MT"/>
              </a:rPr>
              <a:t>+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30" b="1">
                <a:latin typeface="Gill Sans MT"/>
                <a:cs typeface="Gill Sans MT"/>
              </a:rPr>
              <a:t>width]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35" b="1">
                <a:latin typeface="Gill Sans MT"/>
                <a:cs typeface="Gill Sans MT"/>
              </a:rPr>
              <a:t>numbers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are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not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integer </a:t>
            </a:r>
            <a:r>
              <a:rPr dirty="0" sz="1100" spc="-30" b="1">
                <a:latin typeface="Gill Sans MT"/>
                <a:cs typeface="Gill Sans MT"/>
              </a:rPr>
              <a:t>multiples</a:t>
            </a:r>
            <a:r>
              <a:rPr dirty="0" sz="1100" spc="4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of</a:t>
            </a:r>
            <a:r>
              <a:rPr dirty="0" sz="1100" spc="4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pitch</a:t>
            </a:r>
            <a:r>
              <a:rPr dirty="0" sz="1100" spc="4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(i.e.</a:t>
            </a:r>
            <a:r>
              <a:rPr dirty="0" sz="1100" spc="17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off-</a:t>
            </a:r>
            <a:r>
              <a:rPr dirty="0" sz="1100" b="1">
                <a:latin typeface="Gill Sans MT"/>
                <a:cs typeface="Gill Sans MT"/>
              </a:rPr>
              <a:t>pitch),</a:t>
            </a:r>
            <a:r>
              <a:rPr dirty="0" sz="1100" spc="5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timing</a:t>
            </a:r>
            <a:r>
              <a:rPr dirty="0" sz="1100" spc="50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estimates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55" b="1">
                <a:latin typeface="Gill Sans MT"/>
                <a:cs typeface="Gill Sans MT"/>
              </a:rPr>
              <a:t>pre-</a:t>
            </a:r>
            <a:r>
              <a:rPr dirty="0" sz="1100" spc="-25" b="1">
                <a:latin typeface="Gill Sans MT"/>
                <a:cs typeface="Gill Sans MT"/>
              </a:rPr>
              <a:t>route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may</a:t>
            </a:r>
            <a:r>
              <a:rPr dirty="0" sz="1100" b="1">
                <a:latin typeface="Gill Sans MT"/>
                <a:cs typeface="Gill Sans MT"/>
              </a:rPr>
              <a:t> not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40" b="1">
                <a:latin typeface="Gill Sans MT"/>
                <a:cs typeface="Gill Sans MT"/>
              </a:rPr>
              <a:t>correlate</a:t>
            </a:r>
            <a:r>
              <a:rPr dirty="0" sz="1100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well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with </a:t>
            </a:r>
            <a:r>
              <a:rPr dirty="0" sz="1100" spc="-30" b="1">
                <a:latin typeface="Gill Sans MT"/>
                <a:cs typeface="Gill Sans MT"/>
              </a:rPr>
              <a:t>post-</a:t>
            </a:r>
            <a:r>
              <a:rPr dirty="0" sz="1100" spc="-10" b="1">
                <a:latin typeface="Gill Sans MT"/>
                <a:cs typeface="Gill Sans MT"/>
              </a:rPr>
              <a:t>route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timing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100" b="1">
                <a:latin typeface="Gill Sans MT"/>
                <a:cs typeface="Gill Sans MT"/>
              </a:rPr>
              <a:t>Make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sure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30" b="1">
                <a:latin typeface="Gill Sans MT"/>
                <a:cs typeface="Gill Sans MT"/>
              </a:rPr>
              <a:t>your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NDR </a:t>
            </a:r>
            <a:r>
              <a:rPr dirty="0" sz="1100" spc="-35" b="1">
                <a:latin typeface="Gill Sans MT"/>
                <a:cs typeface="Gill Sans MT"/>
              </a:rPr>
              <a:t>numbers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are</a:t>
            </a:r>
            <a:r>
              <a:rPr dirty="0" sz="1100" b="1">
                <a:latin typeface="Gill Sans MT"/>
                <a:cs typeface="Gill Sans MT"/>
              </a:rPr>
              <a:t> on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pitch!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6247" y="14074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06247" y="178956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06247" y="234375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1" name="object 11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494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CTO</a:t>
            </a:r>
            <a:r>
              <a:rPr dirty="0" sz="600" spc="35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Results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35509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Contents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41236" y="12141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41236" y="174042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E1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41236" y="22666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6530" y="0"/>
                </a:moveTo>
                <a:lnTo>
                  <a:pt x="0" y="0"/>
                </a:lnTo>
                <a:lnTo>
                  <a:pt x="0" y="126530"/>
                </a:lnTo>
                <a:lnTo>
                  <a:pt x="126530" y="126530"/>
                </a:lnTo>
                <a:lnTo>
                  <a:pt x="126530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60159" y="1166963"/>
            <a:ext cx="1617345" cy="1244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 spc="-10">
                <a:solidFill>
                  <a:srgbClr val="E1E8E8"/>
                </a:solidFill>
                <a:latin typeface="Tahoma"/>
                <a:cs typeface="Tahoma"/>
                <a:hlinkClick r:id="rId2" action="ppaction://hlinksldjump"/>
              </a:rPr>
              <a:t>Introduction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lain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ahoma"/>
              <a:buAutoNum type="arabicPlain"/>
            </a:pPr>
            <a:endParaRPr sz="1200">
              <a:latin typeface="Tahoma"/>
              <a:cs typeface="Tahoma"/>
            </a:endParaRPr>
          </a:p>
          <a:p>
            <a:pPr marL="184150" indent="-172085">
              <a:lnSpc>
                <a:spcPct val="100000"/>
              </a:lnSpc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Clock</a:t>
            </a:r>
            <a:r>
              <a:rPr dirty="0" sz="1100" spc="-15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45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Tree</a:t>
            </a:r>
            <a:r>
              <a:rPr dirty="0" sz="1100" spc="-15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10">
                <a:solidFill>
                  <a:srgbClr val="E1E8E8"/>
                </a:solidFill>
                <a:latin typeface="Tahoma"/>
                <a:cs typeface="Tahoma"/>
                <a:hlinkClick r:id="rId3" action="ppaction://hlinksldjump"/>
              </a:rPr>
              <a:t>Synthesis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/>
              <a:buAutoNum type="arabicPlain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ahoma"/>
              <a:buAutoNum type="arabicPlain"/>
            </a:pPr>
            <a:endParaRPr sz="1200">
              <a:latin typeface="Tahoma"/>
              <a:cs typeface="Tahoma"/>
            </a:endParaRPr>
          </a:p>
          <a:p>
            <a:pPr marL="184150" indent="-172085">
              <a:lnSpc>
                <a:spcPct val="100000"/>
              </a:lnSpc>
              <a:buClr>
                <a:srgbClr val="FFFFFF"/>
              </a:buClr>
              <a:buSzPct val="90909"/>
              <a:buAutoNum type="arabicPlain"/>
              <a:tabLst>
                <a:tab pos="184785" algn="l"/>
              </a:tabLst>
            </a:pPr>
            <a:r>
              <a:rPr dirty="0" sz="1100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Clock</a:t>
            </a:r>
            <a:r>
              <a:rPr dirty="0" sz="1100" spc="-15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45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Tree</a:t>
            </a:r>
            <a:r>
              <a:rPr dirty="0" sz="1100" spc="-15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10">
                <a:solidFill>
                  <a:srgbClr val="6A8C8E"/>
                </a:solidFill>
                <a:latin typeface="Tahoma"/>
                <a:cs typeface="Tahoma"/>
                <a:hlinkClick r:id="rId4" action="ppaction://hlinksldjump"/>
              </a:rPr>
              <a:t>Optimization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2" name="object 12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17760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300" y="182179"/>
            <a:ext cx="263017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5"/>
              <a:t>Design</a:t>
            </a:r>
            <a:r>
              <a:rPr dirty="0" spc="-45"/>
              <a:t> </a:t>
            </a:r>
            <a:r>
              <a:rPr dirty="0" spc="-10"/>
              <a:t>Status,</a:t>
            </a:r>
            <a:r>
              <a:rPr dirty="0" spc="-40"/>
              <a:t> </a:t>
            </a:r>
            <a:r>
              <a:rPr dirty="0"/>
              <a:t>Start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55"/>
              <a:t>CTS</a:t>
            </a:r>
            <a:r>
              <a:rPr dirty="0" spc="-40"/>
              <a:t> </a:t>
            </a:r>
            <a:r>
              <a:rPr dirty="0" spc="-10"/>
              <a:t>Phase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06247" y="88747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06247" y="109750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06247" y="130754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06247" y="15175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06247" y="17276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06247" y="191738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43686" y="2072868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19" y="0"/>
                </a:moveTo>
                <a:lnTo>
                  <a:pt x="0" y="0"/>
                </a:lnTo>
                <a:lnTo>
                  <a:pt x="0" y="101219"/>
                </a:lnTo>
                <a:lnTo>
                  <a:pt x="101219" y="101219"/>
                </a:lnTo>
                <a:lnTo>
                  <a:pt x="10121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43686" y="2224697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19" y="0"/>
                </a:moveTo>
                <a:lnTo>
                  <a:pt x="0" y="0"/>
                </a:lnTo>
                <a:lnTo>
                  <a:pt x="0" y="101218"/>
                </a:lnTo>
                <a:lnTo>
                  <a:pt x="101219" y="101218"/>
                </a:lnTo>
                <a:lnTo>
                  <a:pt x="10121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pc="-30"/>
              <a:t>Placement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10"/>
              <a:t>completed</a:t>
            </a:r>
          </a:p>
          <a:p>
            <a:pPr marL="12700" marR="164465">
              <a:lnSpc>
                <a:spcPct val="125299"/>
              </a:lnSpc>
            </a:pPr>
            <a:r>
              <a:rPr dirty="0" spc="-40"/>
              <a:t>Power</a:t>
            </a:r>
            <a:r>
              <a:rPr dirty="0" spc="-30"/>
              <a:t> </a:t>
            </a:r>
            <a:r>
              <a:rPr dirty="0" spc="-35"/>
              <a:t>and</a:t>
            </a:r>
            <a:r>
              <a:rPr dirty="0" spc="-25"/>
              <a:t> </a:t>
            </a:r>
            <a:r>
              <a:rPr dirty="0" spc="-50"/>
              <a:t>ground</a:t>
            </a:r>
            <a:r>
              <a:rPr dirty="0" spc="-35"/>
              <a:t> </a:t>
            </a:r>
            <a:r>
              <a:rPr dirty="0" spc="-40"/>
              <a:t>nets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 spc="-10"/>
              <a:t>prerouted </a:t>
            </a:r>
            <a:r>
              <a:rPr dirty="0" spc="-25"/>
              <a:t>Estimated</a:t>
            </a:r>
            <a:r>
              <a:rPr dirty="0" spc="-10"/>
              <a:t> </a:t>
            </a:r>
            <a:r>
              <a:rPr dirty="0" spc="-45"/>
              <a:t>congestion</a:t>
            </a:r>
            <a:r>
              <a:rPr dirty="0" spc="-5"/>
              <a:t> </a:t>
            </a:r>
            <a:r>
              <a:rPr dirty="0"/>
              <a:t>-</a:t>
            </a:r>
            <a:r>
              <a:rPr dirty="0" spc="-10"/>
              <a:t> acceptable </a:t>
            </a:r>
            <a:r>
              <a:rPr dirty="0" spc="-25"/>
              <a:t>Estimated</a:t>
            </a:r>
            <a:r>
              <a:rPr dirty="0" spc="-20"/>
              <a:t> </a:t>
            </a:r>
            <a:r>
              <a:rPr dirty="0" spc="-10"/>
              <a:t>timing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40"/>
              <a:t>acceptable</a:t>
            </a:r>
            <a:r>
              <a:rPr dirty="0" spc="-20"/>
              <a:t> </a:t>
            </a:r>
            <a:r>
              <a:rPr dirty="0"/>
              <a:t>(</a:t>
            </a:r>
            <a:r>
              <a:rPr dirty="0" spc="-15"/>
              <a:t> </a:t>
            </a:r>
            <a:r>
              <a:rPr dirty="0" spc="-45"/>
              <a:t>0ns</a:t>
            </a:r>
            <a:r>
              <a:rPr dirty="0" spc="-20"/>
              <a:t> </a:t>
            </a:r>
            <a:r>
              <a:rPr dirty="0" spc="-25"/>
              <a:t>slack)</a:t>
            </a:r>
          </a:p>
          <a:p>
            <a:pPr marL="12700" marR="5080">
              <a:lnSpc>
                <a:spcPct val="113199"/>
              </a:lnSpc>
              <a:spcBef>
                <a:spcPts val="160"/>
              </a:spcBef>
            </a:pPr>
            <a:r>
              <a:rPr dirty="0" spc="-25"/>
              <a:t>Estimated</a:t>
            </a:r>
            <a:r>
              <a:rPr dirty="0" spc="-30"/>
              <a:t> </a:t>
            </a:r>
            <a:r>
              <a:rPr dirty="0" spc="-35"/>
              <a:t>max</a:t>
            </a:r>
            <a:r>
              <a:rPr dirty="0" spc="-20"/>
              <a:t> cap/transition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 spc="-10"/>
              <a:t>no</a:t>
            </a:r>
            <a:r>
              <a:rPr dirty="0" spc="-20"/>
              <a:t> </a:t>
            </a:r>
            <a:r>
              <a:rPr dirty="0" spc="-30"/>
              <a:t>violations </a:t>
            </a:r>
            <a:r>
              <a:rPr dirty="0"/>
              <a:t>High</a:t>
            </a:r>
            <a:r>
              <a:rPr dirty="0" spc="-65"/>
              <a:t> </a:t>
            </a:r>
            <a:r>
              <a:rPr dirty="0" spc="-25"/>
              <a:t>fanout</a:t>
            </a:r>
            <a:r>
              <a:rPr dirty="0" spc="-60"/>
              <a:t> </a:t>
            </a:r>
            <a:r>
              <a:rPr dirty="0" spc="-20"/>
              <a:t>nets:</a:t>
            </a:r>
          </a:p>
          <a:p>
            <a:pPr marL="289560" indent="-147320">
              <a:lnSpc>
                <a:spcPts val="1200"/>
              </a:lnSpc>
              <a:spcBef>
                <a:spcPts val="175"/>
              </a:spcBef>
              <a:buClr>
                <a:srgbClr val="FFFFFF"/>
              </a:buClr>
              <a:buSzPct val="80000"/>
              <a:buFont typeface="Arial"/>
              <a:buAutoNum type="arabicPlain"/>
              <a:tabLst>
                <a:tab pos="290195" algn="l"/>
              </a:tabLst>
            </a:pPr>
            <a:r>
              <a:rPr dirty="0" sz="1000" spc="-30"/>
              <a:t>Reset,</a:t>
            </a:r>
            <a:r>
              <a:rPr dirty="0" sz="1000" spc="-45"/>
              <a:t> </a:t>
            </a:r>
            <a:r>
              <a:rPr dirty="0" sz="1000" spc="-10"/>
              <a:t>Scan</a:t>
            </a:r>
            <a:r>
              <a:rPr dirty="0" sz="1000" spc="-40"/>
              <a:t> </a:t>
            </a:r>
            <a:r>
              <a:rPr dirty="0" sz="1000" spc="-20"/>
              <a:t>Enable</a:t>
            </a:r>
            <a:r>
              <a:rPr dirty="0" sz="1000" spc="-40"/>
              <a:t> synthesized </a:t>
            </a:r>
            <a:r>
              <a:rPr dirty="0" sz="1000"/>
              <a:t>with</a:t>
            </a:r>
            <a:r>
              <a:rPr dirty="0" sz="1000" spc="-40"/>
              <a:t> </a:t>
            </a:r>
            <a:r>
              <a:rPr dirty="0" sz="1000" spc="-10"/>
              <a:t>buffers</a:t>
            </a:r>
            <a:endParaRPr sz="1000"/>
          </a:p>
          <a:p>
            <a:pPr marL="289560" indent="-147320">
              <a:lnSpc>
                <a:spcPts val="1200"/>
              </a:lnSpc>
              <a:buClr>
                <a:srgbClr val="FFFFFF"/>
              </a:buClr>
              <a:buSzPct val="80000"/>
              <a:buFont typeface="Arial"/>
              <a:buAutoNum type="arabicPlain"/>
              <a:tabLst>
                <a:tab pos="290195" algn="l"/>
              </a:tabLst>
            </a:pPr>
            <a:r>
              <a:rPr dirty="0" sz="1000" spc="-10"/>
              <a:t>Clocks</a:t>
            </a:r>
            <a:r>
              <a:rPr dirty="0" sz="1000" spc="-30"/>
              <a:t> </a:t>
            </a:r>
            <a:r>
              <a:rPr dirty="0" sz="1000" spc="-45"/>
              <a:t>are</a:t>
            </a:r>
            <a:r>
              <a:rPr dirty="0" sz="1000" spc="-25"/>
              <a:t> </a:t>
            </a:r>
            <a:r>
              <a:rPr dirty="0" sz="1000"/>
              <a:t>still</a:t>
            </a:r>
            <a:r>
              <a:rPr dirty="0" sz="1000" spc="-25"/>
              <a:t> </a:t>
            </a:r>
            <a:r>
              <a:rPr dirty="0" sz="1000"/>
              <a:t>not</a:t>
            </a:r>
            <a:r>
              <a:rPr dirty="0" sz="1000" spc="-25"/>
              <a:t> </a:t>
            </a:r>
            <a:r>
              <a:rPr dirty="0" sz="1000" spc="-10"/>
              <a:t>buffered</a:t>
            </a:r>
            <a:endParaRPr sz="1000"/>
          </a:p>
        </p:txBody>
      </p:sp>
      <p:grpSp>
        <p:nvGrpSpPr>
          <p:cNvPr id="14" name="object 14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5" name="object 15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494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CTO</a:t>
            </a:r>
            <a:r>
              <a:rPr dirty="0" sz="6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Results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4067175" cy="709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Tree</a:t>
            </a:r>
            <a:r>
              <a:rPr dirty="0" sz="14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Optimization</a:t>
            </a:r>
            <a:endParaRPr sz="1400">
              <a:latin typeface="Tahoma"/>
              <a:cs typeface="Tahoma"/>
            </a:endParaRPr>
          </a:p>
          <a:p>
            <a:pPr marL="264160" marR="5080">
              <a:lnSpc>
                <a:spcPct val="102699"/>
              </a:lnSpc>
              <a:spcBef>
                <a:spcPts val="960"/>
              </a:spcBef>
            </a:pPr>
            <a:r>
              <a:rPr dirty="0" sz="1100" spc="-45" b="1">
                <a:latin typeface="Gill Sans MT"/>
                <a:cs typeface="Gill Sans MT"/>
              </a:rPr>
              <a:t>Perform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additional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20" b="1">
                <a:latin typeface="Gill Sans MT"/>
                <a:cs typeface="Gill Sans MT"/>
              </a:rPr>
              <a:t>Clock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45" b="1">
                <a:latin typeface="Gill Sans MT"/>
                <a:cs typeface="Gill Sans MT"/>
              </a:rPr>
              <a:t>Tree</a:t>
            </a:r>
            <a:r>
              <a:rPr dirty="0" sz="1100" spc="20" b="1">
                <a:latin typeface="Gill Sans MT"/>
                <a:cs typeface="Gill Sans MT"/>
              </a:rPr>
              <a:t> </a:t>
            </a:r>
            <a:r>
              <a:rPr dirty="0" sz="1100" spc="-35" b="1">
                <a:latin typeface="Gill Sans MT"/>
                <a:cs typeface="Gill Sans MT"/>
              </a:rPr>
              <a:t>Optimization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as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30" b="1">
                <a:latin typeface="Gill Sans MT"/>
                <a:cs typeface="Gill Sans MT"/>
              </a:rPr>
              <a:t>necessary</a:t>
            </a:r>
            <a:r>
              <a:rPr dirty="0" sz="1100" spc="25" b="1">
                <a:latin typeface="Gill Sans MT"/>
                <a:cs typeface="Gill Sans MT"/>
              </a:rPr>
              <a:t> </a:t>
            </a:r>
            <a:r>
              <a:rPr dirty="0" sz="1100" spc="-25" b="1">
                <a:latin typeface="Gill Sans MT"/>
                <a:cs typeface="Gill Sans MT"/>
              </a:rPr>
              <a:t>to further</a:t>
            </a:r>
            <a:r>
              <a:rPr dirty="0" sz="1100" spc="-10" b="1">
                <a:latin typeface="Gill Sans MT"/>
                <a:cs typeface="Gill Sans MT"/>
              </a:rPr>
              <a:t> </a:t>
            </a:r>
            <a:r>
              <a:rPr dirty="0" sz="1100" spc="-45" b="1">
                <a:latin typeface="Gill Sans MT"/>
                <a:cs typeface="Gill Sans MT"/>
              </a:rPr>
              <a:t>improve</a:t>
            </a:r>
            <a:r>
              <a:rPr dirty="0" sz="1100" spc="-10" b="1">
                <a:latin typeface="Gill Sans MT"/>
                <a:cs typeface="Gill Sans MT"/>
              </a:rPr>
              <a:t> </a:t>
            </a:r>
            <a:r>
              <a:rPr dirty="0" sz="1100" b="1">
                <a:latin typeface="Gill Sans MT"/>
                <a:cs typeface="Gill Sans MT"/>
              </a:rPr>
              <a:t>clock</a:t>
            </a:r>
            <a:r>
              <a:rPr dirty="0" sz="1100" spc="-5" b="1">
                <a:latin typeface="Gill Sans MT"/>
                <a:cs typeface="Gill Sans MT"/>
              </a:rPr>
              <a:t> </a:t>
            </a:r>
            <a:r>
              <a:rPr dirty="0" sz="1100" spc="-10" b="1">
                <a:latin typeface="Gill Sans MT"/>
                <a:cs typeface="Gill Sans MT"/>
              </a:rPr>
              <a:t>skew.</a:t>
            </a:r>
            <a:endParaRPr sz="1100">
              <a:latin typeface="Gill Sans MT"/>
              <a:cs typeface="Gill Sans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8791" y="944403"/>
            <a:ext cx="3110472" cy="2285079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9" name="object 9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3" name="object 3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300" y="-43988"/>
            <a:ext cx="2799080" cy="47053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495425">
              <a:lnSpc>
                <a:spcPct val="100000"/>
              </a:lnSpc>
              <a:spcBef>
                <a:spcPts val="409"/>
              </a:spcBef>
              <a:tabLst>
                <a:tab pos="2316480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CTO</a:t>
            </a:r>
            <a:r>
              <a:rPr dirty="0" sz="6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Results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 Tree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Optimization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Options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994" y="783566"/>
            <a:ext cx="3888083" cy="216066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494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CTO</a:t>
            </a:r>
            <a:r>
              <a:rPr dirty="0" sz="600" spc="35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Results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72656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Analyzing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ahoma"/>
                <a:cs typeface="Tahoma"/>
              </a:rPr>
              <a:t>CTS</a:t>
            </a:r>
            <a:r>
              <a:rPr dirty="0" sz="1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Results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6247" y="106273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88682" y="124519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88682" y="139703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88682" y="154886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88682" y="170069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06247" y="21888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88682" y="237128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24395" y="947992"/>
            <a:ext cx="3605529" cy="1669414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89560" marR="2585085" indent="-277495">
              <a:lnSpc>
                <a:spcPct val="106400"/>
              </a:lnSpc>
              <a:spcBef>
                <a:spcPts val="200"/>
              </a:spcBef>
            </a:pPr>
            <a:r>
              <a:rPr dirty="0" sz="1100" spc="-20">
                <a:latin typeface="Tahoma"/>
                <a:cs typeface="Tahoma"/>
              </a:rPr>
              <a:t>Report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55">
                <a:latin typeface="Tahoma"/>
                <a:cs typeface="Tahoma"/>
              </a:rPr>
              <a:t> tree </a:t>
            </a:r>
            <a:r>
              <a:rPr dirty="0" sz="1000" spc="-10">
                <a:latin typeface="Tahoma"/>
                <a:cs typeface="Tahoma"/>
              </a:rPr>
              <a:t>Summary Settings</a:t>
            </a:r>
            <a:endParaRPr sz="1000">
              <a:latin typeface="Tahoma"/>
              <a:cs typeface="Tahoma"/>
            </a:endParaRPr>
          </a:p>
          <a:p>
            <a:pPr marL="289560">
              <a:lnSpc>
                <a:spcPts val="1195"/>
              </a:lnSpc>
            </a:pPr>
            <a:r>
              <a:rPr dirty="0" sz="1000" spc="-35">
                <a:latin typeface="Tahoma"/>
                <a:cs typeface="Tahoma"/>
              </a:rPr>
              <a:t>.</a:t>
            </a:r>
            <a:r>
              <a:rPr dirty="0" sz="1000" spc="-14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.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289560" marR="5080">
              <a:lnSpc>
                <a:spcPts val="1200"/>
              </a:lnSpc>
              <a:spcBef>
                <a:spcPts val="40"/>
              </a:spcBef>
            </a:pPr>
            <a:r>
              <a:rPr dirty="0" sz="1000" spc="-25">
                <a:latin typeface="Tahoma"/>
                <a:cs typeface="Tahoma"/>
              </a:rPr>
              <a:t>Reports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max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global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skew,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late/early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insertion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delay,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number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of levels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tree,</a:t>
            </a:r>
            <a:r>
              <a:rPr dirty="0" sz="1000" spc="-35">
                <a:latin typeface="Tahoma"/>
                <a:cs typeface="Tahoma"/>
              </a:rPr>
              <a:t> number </a:t>
            </a:r>
            <a:r>
              <a:rPr dirty="0" sz="1000">
                <a:latin typeface="Tahoma"/>
                <a:cs typeface="Tahoma"/>
              </a:rPr>
              <a:t>of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-30">
                <a:latin typeface="Tahoma"/>
                <a:cs typeface="Tahoma"/>
              </a:rPr>
              <a:t> tree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references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(buffers), </a:t>
            </a:r>
            <a:r>
              <a:rPr dirty="0" sz="1000">
                <a:latin typeface="Tahoma"/>
                <a:cs typeface="Tahoma"/>
              </a:rPr>
              <a:t>clock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DRC</a:t>
            </a:r>
            <a:r>
              <a:rPr dirty="0" sz="1000" spc="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violations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100" spc="-20">
                <a:latin typeface="Tahoma"/>
                <a:cs typeface="Tahoma"/>
              </a:rPr>
              <a:t>Report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timing</a:t>
            </a:r>
            <a:endParaRPr sz="1100">
              <a:latin typeface="Tahoma"/>
              <a:cs typeface="Tahoma"/>
            </a:endParaRPr>
          </a:p>
          <a:p>
            <a:pPr marL="289560" marR="76200">
              <a:lnSpc>
                <a:spcPct val="100000"/>
              </a:lnSpc>
              <a:spcBef>
                <a:spcPts val="175"/>
              </a:spcBef>
            </a:pPr>
            <a:r>
              <a:rPr dirty="0" sz="1000" spc="-25">
                <a:latin typeface="Tahoma"/>
                <a:cs typeface="Tahoma"/>
              </a:rPr>
              <a:t>Reports</a:t>
            </a:r>
            <a:r>
              <a:rPr dirty="0" sz="1000" spc="-20">
                <a:latin typeface="Tahoma"/>
                <a:cs typeface="Tahoma"/>
              </a:rPr>
              <a:t> actual,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relevant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skew,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latency,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interclock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latency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etc. </a:t>
            </a:r>
            <a:r>
              <a:rPr dirty="0" sz="1000" spc="-10">
                <a:latin typeface="Tahoma"/>
                <a:cs typeface="Tahoma"/>
              </a:rPr>
              <a:t>for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paths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that</a:t>
            </a:r>
            <a:r>
              <a:rPr dirty="0" sz="1000" spc="-45">
                <a:latin typeface="Tahoma"/>
                <a:cs typeface="Tahoma"/>
              </a:rPr>
              <a:t> are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related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6" name="object 16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13163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CTO</a:t>
            </a:r>
            <a:r>
              <a:rPr dirty="0" sz="600" spc="35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Results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0"/>
              <a:t>Effects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Clock</a:t>
            </a:r>
            <a:r>
              <a:rPr dirty="0" spc="-30"/>
              <a:t> </a:t>
            </a:r>
            <a:r>
              <a:rPr dirty="0" spc="-40"/>
              <a:t>Tree</a:t>
            </a:r>
            <a:r>
              <a:rPr dirty="0" spc="-35"/>
              <a:t> </a:t>
            </a:r>
            <a:r>
              <a:rPr dirty="0" spc="-40"/>
              <a:t>Synthesis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146240" y="116862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64388" y="1035174"/>
            <a:ext cx="2058670" cy="1553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14680">
              <a:lnSpc>
                <a:spcPct val="125299"/>
              </a:lnSpc>
              <a:spcBef>
                <a:spcPts val="100"/>
              </a:spcBef>
            </a:pP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buffers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added </a:t>
            </a:r>
            <a:r>
              <a:rPr dirty="0" sz="1100" spc="-40">
                <a:latin typeface="Tahoma"/>
                <a:cs typeface="Tahoma"/>
              </a:rPr>
              <a:t>Congestion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may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increase</a:t>
            </a:r>
            <a:endParaRPr sz="1100">
              <a:latin typeface="Tahoma"/>
              <a:cs typeface="Tahoma"/>
            </a:endParaRPr>
          </a:p>
          <a:p>
            <a:pPr marL="12700" marR="257810">
              <a:lnSpc>
                <a:spcPct val="102600"/>
              </a:lnSpc>
              <a:spcBef>
                <a:spcPts val="300"/>
              </a:spcBef>
            </a:pPr>
            <a:r>
              <a:rPr dirty="0" sz="1100">
                <a:latin typeface="Tahoma"/>
                <a:cs typeface="Tahoma"/>
              </a:rPr>
              <a:t>Non</a:t>
            </a:r>
            <a:r>
              <a:rPr dirty="0" sz="1100" spc="-7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cells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may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have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been moved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to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less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ideal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locations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dirty="0" sz="1100" spc="-45">
                <a:latin typeface="Tahoma"/>
                <a:cs typeface="Tahoma"/>
              </a:rPr>
              <a:t>Inserting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40">
                <a:latin typeface="Tahoma"/>
                <a:cs typeface="Tahoma"/>
              </a:rPr>
              <a:t> tress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can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introduce </a:t>
            </a:r>
            <a:r>
              <a:rPr dirty="0" sz="1100" spc="-60">
                <a:latin typeface="Tahoma"/>
                <a:cs typeface="Tahoma"/>
              </a:rPr>
              <a:t>new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timing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and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max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tran/cap </a:t>
            </a:r>
            <a:r>
              <a:rPr dirty="0" sz="1100" spc="-30">
                <a:latin typeface="Tahoma"/>
                <a:cs typeface="Tahoma"/>
              </a:rPr>
              <a:t>violations,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which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will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be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checked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 </a:t>
            </a:r>
            <a:r>
              <a:rPr dirty="0" sz="1100" spc="-20">
                <a:latin typeface="Tahoma"/>
                <a:cs typeface="Tahoma"/>
              </a:rPr>
              <a:t>the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next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stages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46240" y="137866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46240" y="158869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6240" y="197079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2748" y="1060452"/>
            <a:ext cx="1632945" cy="1601340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2" name="object 12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494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CTO</a:t>
            </a:r>
            <a:r>
              <a:rPr dirty="0" sz="600" spc="35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Results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22415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....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21942" y="1356562"/>
            <a:ext cx="135890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28673" sz="2325" spc="-1485">
                <a:latin typeface="宋体"/>
                <a:cs typeface="宋体"/>
              </a:rPr>
              <a:t>z</a:t>
            </a:r>
            <a:r>
              <a:rPr dirty="0" sz="1550" spc="-310">
                <a:latin typeface="宋体"/>
                <a:cs typeface="宋体"/>
              </a:rPr>
              <a:t>r</a:t>
            </a:r>
            <a:r>
              <a:rPr dirty="0" sz="1550" spc="-835">
                <a:latin typeface="宋体"/>
                <a:cs typeface="宋体"/>
              </a:rPr>
              <a:t>(</a:t>
            </a:r>
            <a:r>
              <a:rPr dirty="0" baseline="-17921" sz="2325" spc="-1852">
                <a:latin typeface="宋体"/>
                <a:cs typeface="宋体"/>
              </a:rPr>
              <a:t>沁</a:t>
            </a:r>
            <a:r>
              <a:rPr dirty="0" sz="1550" spc="-675">
                <a:latin typeface="宋体"/>
                <a:cs typeface="宋体"/>
              </a:rPr>
              <a:t>&gt;)</a:t>
            </a:r>
            <a:r>
              <a:rPr dirty="0" baseline="12544" sz="2325" spc="-487">
                <a:latin typeface="宋体"/>
                <a:cs typeface="宋体"/>
              </a:rPr>
              <a:t>z</a:t>
            </a:r>
            <a:r>
              <a:rPr dirty="0" sz="1550" spc="-310">
                <a:latin typeface="宋体"/>
                <a:cs typeface="宋体"/>
              </a:rPr>
              <a:t>J</a:t>
            </a:r>
            <a:r>
              <a:rPr dirty="0" sz="1550" spc="-385">
                <a:latin typeface="宋体"/>
                <a:cs typeface="宋体"/>
              </a:rPr>
              <a:t>I</a:t>
            </a:r>
            <a:r>
              <a:rPr dirty="0" sz="1550" spc="-210">
                <a:latin typeface="宋体"/>
                <a:cs typeface="宋体"/>
              </a:rPr>
              <a:t> </a:t>
            </a:r>
            <a:r>
              <a:rPr dirty="0" sz="1550" spc="-509">
                <a:latin typeface="宋体"/>
                <a:cs typeface="宋体"/>
              </a:rPr>
              <a:t>v</a:t>
            </a:r>
            <a:r>
              <a:rPr dirty="0" baseline="8960" sz="2325" spc="-1447">
                <a:latin typeface="宋体"/>
                <a:cs typeface="宋体"/>
              </a:rPr>
              <a:t>一 </a:t>
            </a:r>
            <a:r>
              <a:rPr dirty="0" sz="1550" spc="-1265">
                <a:latin typeface="宋体"/>
                <a:cs typeface="宋体"/>
              </a:rPr>
              <a:t>＿</a:t>
            </a:r>
            <a:r>
              <a:rPr dirty="0" sz="1550" spc="-755">
                <a:latin typeface="宋体"/>
                <a:cs typeface="宋体"/>
              </a:rPr>
              <a:t> </a:t>
            </a:r>
            <a:r>
              <a:rPr dirty="0" baseline="23297" sz="2325" spc="-757">
                <a:latin typeface="宋体"/>
                <a:cs typeface="宋体"/>
              </a:rPr>
              <a:t>z</a:t>
            </a:r>
            <a:r>
              <a:rPr dirty="0" baseline="8960" sz="2325" spc="-1357">
                <a:latin typeface="宋体"/>
                <a:cs typeface="宋体"/>
              </a:rPr>
              <a:t>一</a:t>
            </a:r>
            <a:r>
              <a:rPr dirty="0" sz="1550" spc="-994">
                <a:latin typeface="宋体"/>
                <a:cs typeface="宋体"/>
              </a:rPr>
              <a:t>)</a:t>
            </a:r>
            <a:r>
              <a:rPr dirty="0" baseline="12544" sz="2325" spc="-660">
                <a:latin typeface="宋体"/>
                <a:cs typeface="宋体"/>
              </a:rPr>
              <a:t>z</a:t>
            </a:r>
            <a:r>
              <a:rPr dirty="0" sz="1550" spc="-425">
                <a:latin typeface="宋体"/>
                <a:cs typeface="宋体"/>
              </a:rPr>
              <a:t>J</a:t>
            </a:r>
            <a:r>
              <a:rPr dirty="0" sz="1550" spc="-500">
                <a:latin typeface="宋体"/>
                <a:cs typeface="宋体"/>
              </a:rPr>
              <a:t>I</a:t>
            </a:r>
            <a:r>
              <a:rPr dirty="0" sz="1550" spc="-130">
                <a:latin typeface="宋体"/>
                <a:cs typeface="宋体"/>
              </a:rPr>
              <a:t> </a:t>
            </a:r>
            <a:r>
              <a:rPr dirty="0" baseline="-10752" sz="2325" spc="-1162">
                <a:latin typeface="宋体"/>
                <a:cs typeface="宋体"/>
              </a:rPr>
              <a:t>z</a:t>
            </a:r>
            <a:r>
              <a:rPr dirty="0" sz="1550" spc="-1195">
                <a:latin typeface="宋体"/>
                <a:cs typeface="宋体"/>
              </a:rPr>
              <a:t>人</a:t>
            </a:r>
            <a:r>
              <a:rPr dirty="0" sz="1550" spc="-750">
                <a:latin typeface="宋体"/>
                <a:cs typeface="宋体"/>
              </a:rPr>
              <a:t>＿</a:t>
            </a:r>
            <a:r>
              <a:rPr dirty="0" sz="1550" spc="-1440">
                <a:latin typeface="宋体"/>
                <a:cs typeface="宋体"/>
              </a:rPr>
              <a:t>l</a:t>
            </a:r>
            <a:r>
              <a:rPr dirty="0" baseline="34050" sz="2325" spc="-1035">
                <a:latin typeface="宋体"/>
                <a:cs typeface="宋体"/>
              </a:rPr>
              <a:t>z</a:t>
            </a:r>
            <a:r>
              <a:rPr dirty="0" sz="1550" spc="-645">
                <a:latin typeface="宋体"/>
                <a:cs typeface="宋体"/>
              </a:rPr>
              <a:t>J</a:t>
            </a:r>
            <a:r>
              <a:rPr dirty="0" sz="1550" spc="-720">
                <a:latin typeface="宋体"/>
                <a:cs typeface="宋体"/>
              </a:rPr>
              <a:t>I</a:t>
            </a:r>
            <a:r>
              <a:rPr dirty="0" sz="1550" spc="-240">
                <a:latin typeface="宋体"/>
                <a:cs typeface="宋体"/>
              </a:rPr>
              <a:t> </a:t>
            </a:r>
            <a:r>
              <a:rPr dirty="0" baseline="-28673" sz="2325" spc="-1492">
                <a:latin typeface="宋体"/>
                <a:cs typeface="宋体"/>
              </a:rPr>
              <a:t>z</a:t>
            </a:r>
            <a:r>
              <a:rPr dirty="0" sz="1550" spc="-285">
                <a:latin typeface="宋体"/>
                <a:cs typeface="宋体"/>
              </a:rPr>
              <a:t>r</a:t>
            </a:r>
            <a:r>
              <a:rPr dirty="0" sz="1550" spc="-390">
                <a:latin typeface="宋体"/>
                <a:cs typeface="宋体"/>
              </a:rPr>
              <a:t>(</a:t>
            </a:r>
            <a:r>
              <a:rPr dirty="0" baseline="14336" sz="2325" spc="-1327">
                <a:latin typeface="宋体"/>
                <a:cs typeface="宋体"/>
              </a:rPr>
              <a:t>.</a:t>
            </a:r>
            <a:r>
              <a:rPr dirty="0" sz="1550" spc="-285">
                <a:latin typeface="宋体"/>
                <a:cs typeface="宋体"/>
              </a:rPr>
              <a:t>~</a:t>
            </a:r>
            <a:r>
              <a:rPr dirty="0" sz="1550" spc="-1005">
                <a:latin typeface="宋体"/>
                <a:cs typeface="宋体"/>
              </a:rPr>
              <a:t>J</a:t>
            </a:r>
            <a:r>
              <a:rPr dirty="0" baseline="-17921" sz="2325" spc="-1327">
                <a:latin typeface="宋体"/>
                <a:cs typeface="宋体"/>
              </a:rPr>
              <a:t>z</a:t>
            </a:r>
            <a:r>
              <a:rPr dirty="0" baseline="-8960" sz="2325" spc="-427">
                <a:latin typeface="宋体"/>
                <a:cs typeface="宋体"/>
              </a:rPr>
              <a:t>2</a:t>
            </a:r>
            <a:endParaRPr baseline="-8960" sz="2325">
              <a:latin typeface="宋体"/>
              <a:cs typeface="宋体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74736" y="1569502"/>
            <a:ext cx="391795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792" sz="2325" spc="-450">
                <a:latin typeface="宋体"/>
                <a:cs typeface="宋体"/>
              </a:rPr>
              <a:t>' </a:t>
            </a:r>
            <a:r>
              <a:rPr dirty="0" baseline="-10752" sz="2325" spc="-1132">
                <a:latin typeface="宋体"/>
                <a:cs typeface="宋体"/>
              </a:rPr>
              <a:t>-</a:t>
            </a:r>
            <a:r>
              <a:rPr dirty="0" sz="1550" spc="-535">
                <a:latin typeface="宋体"/>
                <a:cs typeface="宋体"/>
              </a:rPr>
              <a:t>z</a:t>
            </a:r>
            <a:r>
              <a:rPr dirty="0" sz="1550" spc="195">
                <a:latin typeface="宋体"/>
                <a:cs typeface="宋体"/>
              </a:rPr>
              <a:t> </a:t>
            </a:r>
            <a:r>
              <a:rPr dirty="0" baseline="1792" sz="2325" spc="-2310">
                <a:latin typeface="宋体"/>
                <a:cs typeface="宋体"/>
              </a:rPr>
              <a:t>已</a:t>
            </a:r>
            <a:r>
              <a:rPr dirty="0" baseline="10752" sz="2325" spc="-892">
                <a:latin typeface="宋体"/>
                <a:cs typeface="宋体"/>
              </a:rPr>
              <a:t>z</a:t>
            </a:r>
            <a:endParaRPr baseline="10752" sz="2325">
              <a:latin typeface="宋体"/>
              <a:cs typeface="宋体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50338" y="1669655"/>
            <a:ext cx="376555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30465" sz="2325" spc="-667">
                <a:latin typeface="宋体"/>
                <a:cs typeface="宋体"/>
              </a:rPr>
              <a:t>.</a:t>
            </a:r>
            <a:r>
              <a:rPr dirty="0" sz="1550" spc="-1010">
                <a:latin typeface="宋体"/>
                <a:cs typeface="宋体"/>
              </a:rPr>
              <a:t>二</a:t>
            </a:r>
            <a:r>
              <a:rPr dirty="0" baseline="34050" sz="2325" spc="-2025">
                <a:latin typeface="宋体"/>
                <a:cs typeface="宋体"/>
              </a:rPr>
              <a:t>.</a:t>
            </a:r>
            <a:r>
              <a:rPr dirty="0" sz="1550" spc="-540">
                <a:latin typeface="宋体"/>
                <a:cs typeface="宋体"/>
              </a:rPr>
              <a:t>J</a:t>
            </a:r>
            <a:r>
              <a:rPr dirty="0" sz="1550" spc="260">
                <a:latin typeface="宋体"/>
                <a:cs typeface="宋体"/>
              </a:rPr>
              <a:t> </a:t>
            </a:r>
            <a:r>
              <a:rPr dirty="0" baseline="16129" sz="2325" spc="-1080">
                <a:latin typeface="宋体"/>
                <a:cs typeface="宋体"/>
              </a:rPr>
              <a:t>z</a:t>
            </a:r>
            <a:r>
              <a:rPr dirty="0" baseline="5376" sz="2325" spc="-2220">
                <a:latin typeface="宋体"/>
                <a:cs typeface="宋体"/>
              </a:rPr>
              <a:t>一</a:t>
            </a:r>
            <a:endParaRPr baseline="5376" sz="2325">
              <a:latin typeface="宋体"/>
              <a:cs typeface="宋体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506167" y="1626449"/>
            <a:ext cx="58039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3584" sz="2325" spc="-802">
                <a:latin typeface="宋体"/>
                <a:cs typeface="宋体"/>
              </a:rPr>
              <a:t>. </a:t>
            </a:r>
            <a:r>
              <a:rPr dirty="0" baseline="1792" sz="2325" spc="-1132">
                <a:latin typeface="宋体"/>
                <a:cs typeface="宋体"/>
              </a:rPr>
              <a:t>-</a:t>
            </a:r>
            <a:r>
              <a:rPr dirty="0" baseline="10752" sz="2325" spc="-1297">
                <a:latin typeface="宋体"/>
                <a:cs typeface="宋体"/>
              </a:rPr>
              <a:t>， </a:t>
            </a:r>
            <a:r>
              <a:rPr dirty="0" baseline="1792" sz="2325" spc="-427">
                <a:latin typeface="宋体"/>
                <a:cs typeface="宋体"/>
              </a:rPr>
              <a:t>- </a:t>
            </a:r>
            <a:r>
              <a:rPr dirty="0" baseline="30465" sz="2325" spc="-2325">
                <a:latin typeface="宋体"/>
                <a:cs typeface="宋体"/>
              </a:rPr>
              <a:t>，</a:t>
            </a:r>
            <a:r>
              <a:rPr dirty="0" baseline="17921" sz="2325" spc="-930">
                <a:latin typeface="宋体"/>
                <a:cs typeface="宋体"/>
              </a:rPr>
              <a:t>仁 </a:t>
            </a:r>
            <a:r>
              <a:rPr dirty="0" baseline="7168" sz="2325" spc="-802">
                <a:latin typeface="宋体"/>
                <a:cs typeface="宋体"/>
              </a:rPr>
              <a:t>z</a:t>
            </a:r>
            <a:r>
              <a:rPr dirty="0" baseline="7168" sz="2325" spc="-810">
                <a:latin typeface="宋体"/>
                <a:cs typeface="宋体"/>
              </a:rPr>
              <a:t> </a:t>
            </a:r>
            <a:r>
              <a:rPr dirty="0" sz="1550" spc="-585">
                <a:latin typeface="宋体"/>
                <a:cs typeface="宋体"/>
              </a:rPr>
              <a:t>z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19758" y="1685364"/>
            <a:ext cx="157861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550" spc="-30">
                <a:latin typeface="宋体"/>
                <a:cs typeface="宋体"/>
              </a:rPr>
              <a:t> </a:t>
            </a:r>
            <a:r>
              <a:rPr dirty="0" sz="1550" spc="-1550">
                <a:latin typeface="宋体"/>
                <a:cs typeface="宋体"/>
              </a:rPr>
              <a:t>广</a:t>
            </a:r>
            <a:r>
              <a:rPr dirty="0" baseline="-8960" sz="2325" spc="-1897">
                <a:latin typeface="宋体"/>
                <a:cs typeface="宋体"/>
              </a:rPr>
              <a:t>沁</a:t>
            </a:r>
            <a:r>
              <a:rPr dirty="0" sz="1550" spc="-1185">
                <a:latin typeface="宋体"/>
                <a:cs typeface="宋体"/>
              </a:rPr>
              <a:t>l</a:t>
            </a:r>
            <a:r>
              <a:rPr dirty="0" baseline="-10752" sz="2325" spc="-652">
                <a:latin typeface="宋体"/>
                <a:cs typeface="宋体"/>
              </a:rPr>
              <a:t>z</a:t>
            </a:r>
            <a:r>
              <a:rPr dirty="0" sz="1550" spc="-254">
                <a:latin typeface="宋体"/>
                <a:cs typeface="宋体"/>
              </a:rPr>
              <a:t>, \</a:t>
            </a:r>
            <a:r>
              <a:rPr dirty="0" baseline="-14336" sz="2325" spc="-2325">
                <a:latin typeface="宋体"/>
                <a:cs typeface="宋体"/>
              </a:rPr>
              <a:t>仁</a:t>
            </a:r>
            <a:r>
              <a:rPr dirty="0" baseline="-21505" sz="2325" spc="-1942">
                <a:latin typeface="宋体"/>
                <a:cs typeface="宋体"/>
              </a:rPr>
              <a:t>z</a:t>
            </a:r>
            <a:r>
              <a:rPr dirty="0" sz="1550" spc="-585">
                <a:latin typeface="宋体"/>
                <a:cs typeface="宋体"/>
              </a:rPr>
              <a:t>I</a:t>
            </a:r>
            <a:r>
              <a:rPr dirty="0" sz="1550" spc="-250">
                <a:latin typeface="宋体"/>
                <a:cs typeface="宋体"/>
              </a:rPr>
              <a:t> </a:t>
            </a:r>
            <a:r>
              <a:rPr dirty="0" baseline="-28673" sz="2325" spc="-1702">
                <a:latin typeface="宋体"/>
                <a:cs typeface="宋体"/>
              </a:rPr>
              <a:t>z</a:t>
            </a:r>
            <a:r>
              <a:rPr dirty="0" sz="1550" spc="-455">
                <a:latin typeface="宋体"/>
                <a:cs typeface="宋体"/>
              </a:rPr>
              <a:t>r</a:t>
            </a:r>
            <a:r>
              <a:rPr dirty="0" sz="1550" spc="-190">
                <a:latin typeface="宋体"/>
                <a:cs typeface="宋体"/>
              </a:rPr>
              <a:t> </a:t>
            </a:r>
            <a:r>
              <a:rPr dirty="0" baseline="-10752" sz="2325" spc="-802">
                <a:latin typeface="宋体"/>
                <a:cs typeface="宋体"/>
              </a:rPr>
              <a:t>z</a:t>
            </a:r>
            <a:r>
              <a:rPr dirty="0" baseline="-10752" sz="2325" spc="-434">
                <a:latin typeface="宋体"/>
                <a:cs typeface="宋体"/>
              </a:rPr>
              <a:t> </a:t>
            </a:r>
            <a:r>
              <a:rPr dirty="0" sz="1550" spc="-600">
                <a:latin typeface="宋体"/>
                <a:cs typeface="宋体"/>
              </a:rPr>
              <a:t>I</a:t>
            </a:r>
            <a:r>
              <a:rPr dirty="0" sz="1550" spc="-220">
                <a:latin typeface="宋体"/>
                <a:cs typeface="宋体"/>
              </a:rPr>
              <a:t> </a:t>
            </a:r>
            <a:r>
              <a:rPr dirty="0" cap="small" sz="1550" spc="-245">
                <a:latin typeface="宋体"/>
                <a:cs typeface="宋体"/>
              </a:rPr>
              <a:t>v</a:t>
            </a:r>
            <a:r>
              <a:rPr dirty="0" cap="small" sz="1550" spc="-1525">
                <a:latin typeface="宋体"/>
                <a:cs typeface="宋体"/>
              </a:rPr>
              <a:t>..</a:t>
            </a:r>
            <a:r>
              <a:rPr dirty="0" baseline="-10752" sz="2325" spc="-367">
                <a:latin typeface="宋体"/>
                <a:cs typeface="宋体"/>
              </a:rPr>
              <a:t>z</a:t>
            </a:r>
            <a:r>
              <a:rPr dirty="0" baseline="-10752" sz="2325" spc="-187">
                <a:latin typeface="宋体"/>
                <a:cs typeface="宋体"/>
              </a:rPr>
              <a:t> </a:t>
            </a:r>
            <a:r>
              <a:rPr dirty="0" sz="1550" spc="-385">
                <a:latin typeface="宋体"/>
                <a:cs typeface="宋体"/>
              </a:rPr>
              <a:t>r</a:t>
            </a:r>
            <a:r>
              <a:rPr dirty="0" sz="1550" spc="-969">
                <a:latin typeface="宋体"/>
                <a:cs typeface="宋体"/>
              </a:rPr>
              <a:t>(广</a:t>
            </a:r>
            <a:r>
              <a:rPr dirty="0" baseline="-8960" sz="2325" spc="-1897">
                <a:latin typeface="宋体"/>
                <a:cs typeface="宋体"/>
              </a:rPr>
              <a:t>沁</a:t>
            </a:r>
            <a:r>
              <a:rPr dirty="0" sz="1550" spc="-755">
                <a:latin typeface="宋体"/>
                <a:cs typeface="宋体"/>
              </a:rPr>
              <a:t> </a:t>
            </a:r>
            <a:r>
              <a:rPr dirty="0" baseline="-10752" sz="2325" spc="-637">
                <a:latin typeface="宋体"/>
                <a:cs typeface="宋体"/>
              </a:rPr>
              <a:t>z</a:t>
            </a:r>
            <a:r>
              <a:rPr dirty="0" sz="1550" spc="-935">
                <a:latin typeface="宋体"/>
                <a:cs typeface="宋体"/>
              </a:rPr>
              <a:t>勺</a:t>
            </a:r>
            <a:r>
              <a:rPr dirty="0" sz="1550" spc="-600">
                <a:latin typeface="宋体"/>
                <a:cs typeface="宋体"/>
              </a:rPr>
              <a:t>I</a:t>
            </a:r>
            <a:r>
              <a:rPr dirty="0" sz="1550" spc="-220">
                <a:latin typeface="宋体"/>
                <a:cs typeface="宋体"/>
              </a:rPr>
              <a:t> </a:t>
            </a:r>
            <a:r>
              <a:rPr dirty="0" sz="1550" spc="-585">
                <a:latin typeface="宋体"/>
                <a:cs typeface="宋体"/>
              </a:rPr>
              <a:t>l</a:t>
            </a:r>
            <a:r>
              <a:rPr dirty="0" cap="small" sz="1550" spc="-745">
                <a:latin typeface="宋体"/>
                <a:cs typeface="宋体"/>
              </a:rPr>
              <a:t>..勺</a:t>
            </a:r>
            <a:endParaRPr sz="1550">
              <a:latin typeface="宋体"/>
              <a:cs typeface="宋体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3" name="object 13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177609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300" y="182179"/>
            <a:ext cx="263017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5"/>
              <a:t>Design</a:t>
            </a:r>
            <a:r>
              <a:rPr dirty="0" spc="-45"/>
              <a:t> </a:t>
            </a:r>
            <a:r>
              <a:rPr dirty="0" spc="-10"/>
              <a:t>Status,</a:t>
            </a:r>
            <a:r>
              <a:rPr dirty="0" spc="-40"/>
              <a:t> </a:t>
            </a:r>
            <a:r>
              <a:rPr dirty="0"/>
              <a:t>Start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55"/>
              <a:t>CTS</a:t>
            </a:r>
            <a:r>
              <a:rPr dirty="0" spc="-40"/>
              <a:t> </a:t>
            </a:r>
            <a:r>
              <a:rPr dirty="0" spc="-10"/>
              <a:t>Phase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06247" y="88747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06247" y="109750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06247" y="130754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06247" y="15175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06247" y="17276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06247" y="191738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43686" y="2072868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19" y="0"/>
                </a:moveTo>
                <a:lnTo>
                  <a:pt x="0" y="0"/>
                </a:lnTo>
                <a:lnTo>
                  <a:pt x="0" y="101219"/>
                </a:lnTo>
                <a:lnTo>
                  <a:pt x="101219" y="101219"/>
                </a:lnTo>
                <a:lnTo>
                  <a:pt x="10121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43686" y="2224697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19" y="0"/>
                </a:moveTo>
                <a:lnTo>
                  <a:pt x="0" y="0"/>
                </a:lnTo>
                <a:lnTo>
                  <a:pt x="0" y="101218"/>
                </a:lnTo>
                <a:lnTo>
                  <a:pt x="101219" y="101218"/>
                </a:lnTo>
                <a:lnTo>
                  <a:pt x="10121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pc="-30"/>
              <a:t>Placement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10"/>
              <a:t>completed</a:t>
            </a:r>
          </a:p>
          <a:p>
            <a:pPr marL="12700" marR="164465">
              <a:lnSpc>
                <a:spcPct val="125299"/>
              </a:lnSpc>
            </a:pPr>
            <a:r>
              <a:rPr dirty="0" spc="-40"/>
              <a:t>Power</a:t>
            </a:r>
            <a:r>
              <a:rPr dirty="0" spc="-30"/>
              <a:t> </a:t>
            </a:r>
            <a:r>
              <a:rPr dirty="0" spc="-35"/>
              <a:t>and</a:t>
            </a:r>
            <a:r>
              <a:rPr dirty="0" spc="-25"/>
              <a:t> </a:t>
            </a:r>
            <a:r>
              <a:rPr dirty="0" spc="-50"/>
              <a:t>ground</a:t>
            </a:r>
            <a:r>
              <a:rPr dirty="0" spc="-35"/>
              <a:t> </a:t>
            </a:r>
            <a:r>
              <a:rPr dirty="0" spc="-40"/>
              <a:t>nets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35"/>
              <a:t> </a:t>
            </a:r>
            <a:r>
              <a:rPr dirty="0" spc="-10"/>
              <a:t>prerouted </a:t>
            </a:r>
            <a:r>
              <a:rPr dirty="0" spc="-25"/>
              <a:t>Estimated</a:t>
            </a:r>
            <a:r>
              <a:rPr dirty="0" spc="-10"/>
              <a:t> </a:t>
            </a:r>
            <a:r>
              <a:rPr dirty="0" spc="-45"/>
              <a:t>congestion</a:t>
            </a:r>
            <a:r>
              <a:rPr dirty="0" spc="-5"/>
              <a:t> </a:t>
            </a:r>
            <a:r>
              <a:rPr dirty="0"/>
              <a:t>-</a:t>
            </a:r>
            <a:r>
              <a:rPr dirty="0" spc="-10"/>
              <a:t> acceptable </a:t>
            </a:r>
            <a:r>
              <a:rPr dirty="0" spc="-25"/>
              <a:t>Estimated</a:t>
            </a:r>
            <a:r>
              <a:rPr dirty="0" spc="-20"/>
              <a:t> </a:t>
            </a:r>
            <a:r>
              <a:rPr dirty="0" spc="-10"/>
              <a:t>timing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40"/>
              <a:t>acceptable</a:t>
            </a:r>
            <a:r>
              <a:rPr dirty="0" spc="-20"/>
              <a:t> </a:t>
            </a:r>
            <a:r>
              <a:rPr dirty="0"/>
              <a:t>(</a:t>
            </a:r>
            <a:r>
              <a:rPr dirty="0" spc="-15"/>
              <a:t> </a:t>
            </a:r>
            <a:r>
              <a:rPr dirty="0" spc="-45"/>
              <a:t>0ns</a:t>
            </a:r>
            <a:r>
              <a:rPr dirty="0" spc="-20"/>
              <a:t> </a:t>
            </a:r>
            <a:r>
              <a:rPr dirty="0" spc="-25"/>
              <a:t>slack)</a:t>
            </a:r>
          </a:p>
          <a:p>
            <a:pPr marL="12700" marR="5080">
              <a:lnSpc>
                <a:spcPct val="113199"/>
              </a:lnSpc>
              <a:spcBef>
                <a:spcPts val="160"/>
              </a:spcBef>
            </a:pPr>
            <a:r>
              <a:rPr dirty="0" spc="-25"/>
              <a:t>Estimated</a:t>
            </a:r>
            <a:r>
              <a:rPr dirty="0" spc="-30"/>
              <a:t> </a:t>
            </a:r>
            <a:r>
              <a:rPr dirty="0" spc="-35"/>
              <a:t>max</a:t>
            </a:r>
            <a:r>
              <a:rPr dirty="0" spc="-20"/>
              <a:t> cap/transition </a:t>
            </a:r>
            <a:r>
              <a:rPr dirty="0"/>
              <a:t>–</a:t>
            </a:r>
            <a:r>
              <a:rPr dirty="0" spc="-30"/>
              <a:t> </a:t>
            </a:r>
            <a:r>
              <a:rPr dirty="0" spc="-10"/>
              <a:t>no</a:t>
            </a:r>
            <a:r>
              <a:rPr dirty="0" spc="-20"/>
              <a:t> </a:t>
            </a:r>
            <a:r>
              <a:rPr dirty="0" spc="-30"/>
              <a:t>violations </a:t>
            </a:r>
            <a:r>
              <a:rPr dirty="0"/>
              <a:t>High</a:t>
            </a:r>
            <a:r>
              <a:rPr dirty="0" spc="-65"/>
              <a:t> </a:t>
            </a:r>
            <a:r>
              <a:rPr dirty="0" spc="-25"/>
              <a:t>fanout</a:t>
            </a:r>
            <a:r>
              <a:rPr dirty="0" spc="-60"/>
              <a:t> </a:t>
            </a:r>
            <a:r>
              <a:rPr dirty="0" spc="-20"/>
              <a:t>nets:</a:t>
            </a:r>
          </a:p>
          <a:p>
            <a:pPr marL="289560" indent="-147320">
              <a:lnSpc>
                <a:spcPts val="1200"/>
              </a:lnSpc>
              <a:spcBef>
                <a:spcPts val="175"/>
              </a:spcBef>
              <a:buClr>
                <a:srgbClr val="FFFFFF"/>
              </a:buClr>
              <a:buSzPct val="80000"/>
              <a:buFont typeface="Arial"/>
              <a:buAutoNum type="arabicPlain"/>
              <a:tabLst>
                <a:tab pos="290195" algn="l"/>
              </a:tabLst>
            </a:pPr>
            <a:r>
              <a:rPr dirty="0" sz="1000" spc="-30"/>
              <a:t>Reset,</a:t>
            </a:r>
            <a:r>
              <a:rPr dirty="0" sz="1000" spc="-45"/>
              <a:t> </a:t>
            </a:r>
            <a:r>
              <a:rPr dirty="0" sz="1000" spc="-10"/>
              <a:t>Scan</a:t>
            </a:r>
            <a:r>
              <a:rPr dirty="0" sz="1000" spc="-40"/>
              <a:t> </a:t>
            </a:r>
            <a:r>
              <a:rPr dirty="0" sz="1000" spc="-20"/>
              <a:t>Enable</a:t>
            </a:r>
            <a:r>
              <a:rPr dirty="0" sz="1000" spc="-40"/>
              <a:t> synthesized </a:t>
            </a:r>
            <a:r>
              <a:rPr dirty="0" sz="1000"/>
              <a:t>with</a:t>
            </a:r>
            <a:r>
              <a:rPr dirty="0" sz="1000" spc="-40"/>
              <a:t> </a:t>
            </a:r>
            <a:r>
              <a:rPr dirty="0" sz="1000" spc="-10"/>
              <a:t>buffers</a:t>
            </a:r>
            <a:endParaRPr sz="1000"/>
          </a:p>
          <a:p>
            <a:pPr marL="289560" indent="-147320">
              <a:lnSpc>
                <a:spcPts val="1200"/>
              </a:lnSpc>
              <a:buClr>
                <a:srgbClr val="FFFFFF"/>
              </a:buClr>
              <a:buSzPct val="80000"/>
              <a:buFont typeface="Arial"/>
              <a:buAutoNum type="arabicPlain"/>
              <a:tabLst>
                <a:tab pos="290195" algn="l"/>
              </a:tabLst>
            </a:pPr>
            <a:r>
              <a:rPr dirty="0" sz="1000" spc="-10"/>
              <a:t>Clocks</a:t>
            </a:r>
            <a:r>
              <a:rPr dirty="0" sz="1000" spc="-30"/>
              <a:t> </a:t>
            </a:r>
            <a:r>
              <a:rPr dirty="0" sz="1000" spc="-45"/>
              <a:t>are</a:t>
            </a:r>
            <a:r>
              <a:rPr dirty="0" sz="1000" spc="-25"/>
              <a:t> </a:t>
            </a:r>
            <a:r>
              <a:rPr dirty="0" sz="1000"/>
              <a:t>still</a:t>
            </a:r>
            <a:r>
              <a:rPr dirty="0" sz="1000" spc="-25"/>
              <a:t> </a:t>
            </a:r>
            <a:r>
              <a:rPr dirty="0" sz="1000"/>
              <a:t>not</a:t>
            </a:r>
            <a:r>
              <a:rPr dirty="0" sz="1000" spc="-25"/>
              <a:t> </a:t>
            </a:r>
            <a:r>
              <a:rPr dirty="0" sz="1000" spc="-10"/>
              <a:t>buffered</a:t>
            </a:r>
            <a:endParaRPr sz="1000"/>
          </a:p>
        </p:txBody>
      </p:sp>
      <p:sp>
        <p:nvSpPr>
          <p:cNvPr id="14" name="object 14" descr=""/>
          <p:cNvSpPr txBox="1"/>
          <p:nvPr/>
        </p:nvSpPr>
        <p:spPr>
          <a:xfrm>
            <a:off x="313816" y="2452446"/>
            <a:ext cx="3980815" cy="200025"/>
          </a:xfrm>
          <a:prstGeom prst="rect">
            <a:avLst/>
          </a:prstGeom>
          <a:solidFill>
            <a:srgbClr val="BF0000"/>
          </a:solidFill>
        </p:spPr>
        <p:txBody>
          <a:bodyPr wrap="square" lIns="0" tIns="254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dirty="0" sz="1100" spc="-10">
                <a:solidFill>
                  <a:srgbClr val="FFFFFF"/>
                </a:solidFill>
                <a:latin typeface="Tahoma"/>
                <a:cs typeface="Tahoma"/>
              </a:rPr>
              <a:t>Question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3816" y="2652014"/>
            <a:ext cx="3980815" cy="245745"/>
          </a:xfrm>
          <a:prstGeom prst="rect">
            <a:avLst/>
          </a:prstGeom>
          <a:solidFill>
            <a:srgbClr val="F8E5E5"/>
          </a:solidFill>
        </p:spPr>
        <p:txBody>
          <a:bodyPr wrap="square" lIns="0" tIns="32384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254"/>
              </a:spcBef>
            </a:pPr>
            <a:r>
              <a:rPr dirty="0" sz="1100">
                <a:latin typeface="Tahoma"/>
                <a:cs typeface="Tahoma"/>
              </a:rPr>
              <a:t>Why</a:t>
            </a:r>
            <a:r>
              <a:rPr dirty="0" sz="1100" spc="-8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are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there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no</a:t>
            </a:r>
            <a:r>
              <a:rPr dirty="0" sz="1100" spc="-45">
                <a:latin typeface="Tahoma"/>
                <a:cs typeface="Tahoma"/>
              </a:rPr>
              <a:t> buffers </a:t>
            </a:r>
            <a:r>
              <a:rPr dirty="0" sz="1100" spc="-10">
                <a:latin typeface="Tahoma"/>
                <a:cs typeface="Tahoma"/>
              </a:rPr>
              <a:t>on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nets?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7" name="object 17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955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03695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55">
                <a:solidFill>
                  <a:srgbClr val="FFFFFF"/>
                </a:solidFill>
                <a:latin typeface="Tahoma"/>
                <a:cs typeface="Tahoma"/>
              </a:rPr>
              <a:t>CTS</a:t>
            </a:r>
            <a:r>
              <a:rPr dirty="0" sz="14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Problem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6247" y="83144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395" y="741767"/>
            <a:ext cx="3523615" cy="133858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CTS</a:t>
            </a:r>
            <a:r>
              <a:rPr dirty="0" sz="11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dirty="0" sz="11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dirty="0" sz="11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FF0000"/>
                </a:solidFill>
                <a:latin typeface="Tahoma"/>
                <a:cs typeface="Tahoma"/>
              </a:rPr>
              <a:t>process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Tahoma"/>
                <a:cs typeface="Tahoma"/>
              </a:rPr>
              <a:t>distributing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clock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FF0000"/>
                </a:solidFill>
                <a:latin typeface="Tahoma"/>
                <a:cs typeface="Tahoma"/>
              </a:rPr>
              <a:t>signals</a:t>
            </a:r>
            <a:r>
              <a:rPr dirty="0" sz="11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clock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 pins </a:t>
            </a:r>
            <a:r>
              <a:rPr dirty="0" sz="1100" spc="-60">
                <a:solidFill>
                  <a:srgbClr val="FF0000"/>
                </a:solidFill>
                <a:latin typeface="Tahoma"/>
                <a:cs typeface="Tahoma"/>
              </a:rPr>
              <a:t>based</a:t>
            </a:r>
            <a:r>
              <a:rPr dirty="0" sz="11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ahoma"/>
                <a:cs typeface="Tahoma"/>
              </a:rPr>
              <a:t>on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Tahoma"/>
                <a:cs typeface="Tahoma"/>
              </a:rPr>
              <a:t>physical/layout</a:t>
            </a:r>
            <a:r>
              <a:rPr dirty="0" sz="11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ahoma"/>
                <a:cs typeface="Tahoma"/>
              </a:rPr>
              <a:t>information</a:t>
            </a:r>
            <a:endParaRPr sz="1100">
              <a:latin typeface="Tahoma"/>
              <a:cs typeface="Tahoma"/>
            </a:endParaRPr>
          </a:p>
          <a:p>
            <a:pPr marL="12700" marR="403225">
              <a:lnSpc>
                <a:spcPct val="102699"/>
              </a:lnSpc>
              <a:spcBef>
                <a:spcPts val="300"/>
              </a:spcBef>
            </a:pPr>
            <a:r>
              <a:rPr dirty="0" sz="1100">
                <a:latin typeface="Tahoma"/>
                <a:cs typeface="Tahoma"/>
              </a:rPr>
              <a:t>After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placement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of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cells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the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tree </a:t>
            </a:r>
            <a:r>
              <a:rPr dirty="0" sz="1100">
                <a:latin typeface="Tahoma"/>
                <a:cs typeface="Tahoma"/>
              </a:rPr>
              <a:t>of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synchronization </a:t>
            </a:r>
            <a:r>
              <a:rPr dirty="0" sz="1100" spc="-25">
                <a:latin typeface="Tahoma"/>
                <a:cs typeface="Tahoma"/>
              </a:rPr>
              <a:t>is </a:t>
            </a:r>
            <a:r>
              <a:rPr dirty="0" sz="1100" spc="-10">
                <a:latin typeface="Tahoma"/>
                <a:cs typeface="Tahoma"/>
              </a:rPr>
              <a:t>synthesized</a:t>
            </a:r>
            <a:endParaRPr sz="1100">
              <a:latin typeface="Tahoma"/>
              <a:cs typeface="Tahoma"/>
            </a:endParaRPr>
          </a:p>
          <a:p>
            <a:pPr marL="12700" marR="257810">
              <a:lnSpc>
                <a:spcPct val="102600"/>
              </a:lnSpc>
              <a:spcBef>
                <a:spcPts val="300"/>
              </a:spcBef>
            </a:pPr>
            <a:r>
              <a:rPr dirty="0" sz="1100" spc="-25">
                <a:latin typeface="Tahoma"/>
                <a:cs typeface="Tahoma"/>
              </a:rPr>
              <a:t>Balanced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tree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is</a:t>
            </a:r>
            <a:r>
              <a:rPr dirty="0" sz="1100" spc="-45">
                <a:latin typeface="Tahoma"/>
                <a:cs typeface="Tahoma"/>
              </a:rPr>
              <a:t> synchronized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with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the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addition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of </a:t>
            </a:r>
            <a:r>
              <a:rPr dirty="0" sz="1100" spc="-10">
                <a:latin typeface="Tahoma"/>
                <a:cs typeface="Tahoma"/>
              </a:rPr>
              <a:t>buffers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100">
                <a:latin typeface="Tahoma"/>
                <a:cs typeface="Tahoma"/>
              </a:rPr>
              <a:t>After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routing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60">
                <a:latin typeface="Tahoma"/>
                <a:cs typeface="Tahoma"/>
              </a:rPr>
              <a:t>CT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optimization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is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made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06247" y="121354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06247" y="159566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06247" y="19777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3203" y="2192795"/>
            <a:ext cx="2721665" cy="712533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4" name="object 14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955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198056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Starting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Point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before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ahoma"/>
                <a:cs typeface="Tahoma"/>
              </a:rPr>
              <a:t>CTS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6247" y="81624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395" y="682787"/>
            <a:ext cx="3348990" cy="61785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100">
                <a:latin typeface="Tahoma"/>
                <a:cs typeface="Tahoma"/>
              </a:rPr>
              <a:t>All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pins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are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driven </a:t>
            </a:r>
            <a:r>
              <a:rPr dirty="0" sz="1100" spc="-30">
                <a:latin typeface="Tahoma"/>
                <a:cs typeface="Tahoma"/>
              </a:rPr>
              <a:t>by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single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source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699"/>
              </a:lnSpc>
              <a:spcBef>
                <a:spcPts val="295"/>
              </a:spcBef>
            </a:pPr>
            <a:r>
              <a:rPr dirty="0" sz="1100">
                <a:latin typeface="Tahoma"/>
                <a:cs typeface="Tahoma"/>
              </a:rPr>
              <a:t>All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25">
                <a:latin typeface="Tahoma"/>
                <a:cs typeface="Tahoma"/>
              </a:rPr>
              <a:t> pins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are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from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source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of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clock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pulses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in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various </a:t>
            </a:r>
            <a:r>
              <a:rPr dirty="0" sz="1100" spc="-40">
                <a:latin typeface="Tahoma"/>
                <a:cs typeface="Tahoma"/>
              </a:rPr>
              <a:t>geometrical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distances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06247" y="102627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61569" y="0"/>
                </a:moveTo>
                <a:lnTo>
                  <a:pt x="0" y="0"/>
                </a:lnTo>
                <a:lnTo>
                  <a:pt x="0" y="61569"/>
                </a:lnTo>
                <a:lnTo>
                  <a:pt x="61569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8791" y="1413386"/>
            <a:ext cx="3110418" cy="1514738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12" name="object 12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8076" y="-4262"/>
            <a:ext cx="6305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03995" y="-12"/>
            <a:ext cx="2304415" cy="122555"/>
          </a:xfrm>
          <a:custGeom>
            <a:avLst/>
            <a:gdLst/>
            <a:ahLst/>
            <a:cxnLst/>
            <a:rect l="l" t="t" r="r" b="b"/>
            <a:pathLst>
              <a:path w="2304415" h="122555">
                <a:moveTo>
                  <a:pt x="2303995" y="0"/>
                </a:moveTo>
                <a:lnTo>
                  <a:pt x="0" y="0"/>
                </a:lnTo>
                <a:lnTo>
                  <a:pt x="0" y="122313"/>
                </a:lnTo>
                <a:lnTo>
                  <a:pt x="2303995" y="122313"/>
                </a:lnTo>
                <a:lnTo>
                  <a:pt x="2303995" y="0"/>
                </a:lnTo>
                <a:close/>
              </a:path>
            </a:pathLst>
          </a:custGeom>
          <a:solidFill>
            <a:srgbClr val="5470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99296" y="-4262"/>
            <a:ext cx="955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122301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6A8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5300" y="182179"/>
            <a:ext cx="82359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55">
                <a:solidFill>
                  <a:srgbClr val="FFFFFF"/>
                </a:solidFill>
                <a:latin typeface="Tahoma"/>
                <a:cs typeface="Tahoma"/>
              </a:rPr>
              <a:t>CTS</a:t>
            </a:r>
            <a:r>
              <a:rPr dirty="0" sz="14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Goals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763676"/>
            <a:ext cx="3888028" cy="2210409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9" name="object 9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4608195" cy="472440"/>
            <a:chOff x="0" y="-12"/>
            <a:chExt cx="4608195" cy="472440"/>
          </a:xfrm>
        </p:grpSpPr>
        <p:sp>
          <p:nvSpPr>
            <p:cNvPr id="3" name="object 3" descr=""/>
            <p:cNvSpPr/>
            <p:nvPr/>
          </p:nvSpPr>
          <p:spPr>
            <a:xfrm>
              <a:off x="2303995" y="-12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5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2301"/>
              <a:ext cx="4608195" cy="350520"/>
            </a:xfrm>
            <a:custGeom>
              <a:avLst/>
              <a:gdLst/>
              <a:ahLst/>
              <a:cxnLst/>
              <a:rect l="l" t="t" r="r" b="b"/>
              <a:pathLst>
                <a:path w="4608195" h="350520">
                  <a:moveTo>
                    <a:pt x="4608004" y="0"/>
                  </a:moveTo>
                  <a:lnTo>
                    <a:pt x="0" y="0"/>
                  </a:lnTo>
                  <a:lnTo>
                    <a:pt x="0" y="350126"/>
                  </a:lnTo>
                  <a:lnTo>
                    <a:pt x="4608004" y="350126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6A8C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300" y="-43988"/>
            <a:ext cx="3258820" cy="47053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495425">
              <a:lnSpc>
                <a:spcPct val="100000"/>
              </a:lnSpc>
              <a:spcBef>
                <a:spcPts val="409"/>
              </a:spcBef>
              <a:tabLst>
                <a:tab pos="2316480" algn="l"/>
              </a:tabLst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Intro</a:t>
            </a:r>
            <a:r>
              <a:rPr dirty="0" sz="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CTS</a:t>
            </a:r>
            <a:r>
              <a:rPr dirty="0" sz="600" spc="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CTO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5" action="ppaction://hlinksldjump"/>
              </a:rPr>
              <a:t>CTS</a:t>
            </a:r>
            <a:r>
              <a:rPr dirty="0" sz="600" spc="270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CTS</a:t>
            </a:r>
            <a:r>
              <a:rPr dirty="0" sz="6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A9B7B8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275">
                <a:solidFill>
                  <a:srgbClr val="A9B7B8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A9B7B8"/>
                </a:solidFill>
                <a:latin typeface="Arial"/>
                <a:cs typeface="Arial"/>
                <a:hlinkClick r:id="rId8" action="ppaction://hlinksldjump"/>
              </a:rPr>
              <a:t>Skew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Clock</a:t>
            </a:r>
            <a:r>
              <a:rPr dirty="0" sz="14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Tree</a:t>
            </a:r>
            <a:r>
              <a:rPr dirty="0" sz="14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Synthesis</a:t>
            </a:r>
            <a:r>
              <a:rPr dirty="0" sz="14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(CTS)</a:t>
            </a:r>
            <a:r>
              <a:rPr dirty="0" sz="14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(1/2)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782857"/>
            <a:ext cx="3888146" cy="2162437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33686"/>
            <a:ext cx="4608195" cy="122555"/>
            <a:chOff x="0" y="3333686"/>
            <a:chExt cx="4608195" cy="122555"/>
          </a:xfrm>
        </p:grpSpPr>
        <p:sp>
          <p:nvSpPr>
            <p:cNvPr id="8" name="object 8" descr=""/>
            <p:cNvSpPr/>
            <p:nvPr/>
          </p:nvSpPr>
          <p:spPr>
            <a:xfrm>
              <a:off x="0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3995" y="3333686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13"/>
                  </a:lnTo>
                  <a:lnTo>
                    <a:pt x="2303995" y="122313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5470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Ahmed</a:t>
            </a:r>
            <a:r>
              <a:rPr dirty="0" spc="5"/>
              <a:t> </a:t>
            </a:r>
            <a:r>
              <a:rPr dirty="0" spc="-20"/>
              <a:t>Abdelazeem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99296" y="3347568"/>
            <a:ext cx="75247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ASIC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Physical</a:t>
            </a:r>
            <a:r>
              <a:rPr dirty="0" sz="600" spc="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Design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 Abdelazeem</dc:creator>
  <dcterms:created xsi:type="dcterms:W3CDTF">2024-07-09T13:01:04Z</dcterms:created>
  <dcterms:modified xsi:type="dcterms:W3CDTF">2024-07-09T13:01:04Z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2023-05-13T00:00:00Z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2024-07-09T00:00:00Z</vt:filetime>
  </property>
  <property fmtid="{D5CDD505-2E9C-101B-9397-08002B2CF9AE}" pid="5" name="PTEX.Fullbanner">
    <vt:lpwstr>This is MiKTeX-pdfTeX 4.11.0 (1.40.24)</vt:lpwstr>
  </property>
  <property fmtid="{D5CDD505-2E9C-101B-9397-08002B2CF9AE}" pid="6" name="Producer">
    <vt:lpwstr>MiKTeX pdfTeX-1.40.24</vt:lpwstr>
  </property>
</Properties>
</file>